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E5EB"/>
          </a:solidFill>
        </a:fill>
      </a:tcStyle>
    </a:wholeTbl>
    <a:band2H>
      <a:tcTxStyle/>
      <a:tcStyle>
        <a:tcBdr/>
        <a:fill>
          <a:solidFill>
            <a:srgbClr val="E8F2F5"/>
          </a:solidFill>
        </a:fill>
      </a:tcStyle>
    </a:band2H>
    <a:firstCol>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DBD0"/>
          </a:solidFill>
        </a:fill>
      </a:tcStyle>
    </a:wholeTbl>
    <a:band2H>
      <a:tcTxStyle/>
      <a:tcStyle>
        <a:tcBdr/>
        <a:fill>
          <a:solidFill>
            <a:srgbClr val="EFEEE9"/>
          </a:solidFill>
        </a:fill>
      </a:tcStyle>
    </a:band2H>
    <a:firstCol>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8E2DE"/>
          </a:solidFill>
        </a:fill>
      </a:tcStyle>
    </a:wholeTbl>
    <a:band2H>
      <a:tcTxStyle/>
      <a:tcStyle>
        <a:tcBdr/>
        <a:fill>
          <a:solidFill>
            <a:srgbClr val="ECF1EF"/>
          </a:solidFill>
        </a:fill>
      </a:tcStyle>
    </a:band2H>
    <a:firstCol>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arlito"/>
          <a:ea typeface="Carlito"/>
          <a:cs typeface="Carlit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rlito"/>
          <a:ea typeface="Carlito"/>
          <a:cs typeface="Carlito"/>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rlito"/>
          <a:ea typeface="Carlito"/>
          <a:cs typeface="Carlito"/>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Carlito"/>
          <a:ea typeface="Carlito"/>
          <a:cs typeface="Carlito"/>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rlito"/>
          <a:ea typeface="Carlito"/>
          <a:cs typeface="Carlito"/>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rlito"/>
          <a:ea typeface="Carlito"/>
          <a:cs typeface="Carlito"/>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582"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tif>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1143000" y="685800"/>
            <a:ext cx="4572000" cy="3429000"/>
          </a:xfrm>
          <a:prstGeom prst="rect">
            <a:avLst/>
          </a:prstGeom>
        </p:spPr>
        <p:txBody>
          <a:bodyPr/>
          <a:lstStyle/>
          <a:p>
            <a:endParaRPr/>
          </a:p>
        </p:txBody>
      </p:sp>
      <p:sp>
        <p:nvSpPr>
          <p:cNvPr id="103" name="Shape 10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Light"/>
      </a:defRPr>
    </a:lvl1pPr>
    <a:lvl2pPr indent="228600" latinLnBrk="0">
      <a:defRPr sz="1200">
        <a:latin typeface="+mj-lt"/>
        <a:ea typeface="+mj-ea"/>
        <a:cs typeface="+mj-cs"/>
        <a:sym typeface="Calibri Light"/>
      </a:defRPr>
    </a:lvl2pPr>
    <a:lvl3pPr indent="457200" latinLnBrk="0">
      <a:defRPr sz="1200">
        <a:latin typeface="+mj-lt"/>
        <a:ea typeface="+mj-ea"/>
        <a:cs typeface="+mj-cs"/>
        <a:sym typeface="Calibri Light"/>
      </a:defRPr>
    </a:lvl3pPr>
    <a:lvl4pPr indent="685800" latinLnBrk="0">
      <a:defRPr sz="1200">
        <a:latin typeface="+mj-lt"/>
        <a:ea typeface="+mj-ea"/>
        <a:cs typeface="+mj-cs"/>
        <a:sym typeface="Calibri Light"/>
      </a:defRPr>
    </a:lvl4pPr>
    <a:lvl5pPr indent="914400" latinLnBrk="0">
      <a:defRPr sz="1200">
        <a:latin typeface="+mj-lt"/>
        <a:ea typeface="+mj-ea"/>
        <a:cs typeface="+mj-cs"/>
        <a:sym typeface="Calibri Light"/>
      </a:defRPr>
    </a:lvl5pPr>
    <a:lvl6pPr indent="1143000" latinLnBrk="0">
      <a:defRPr sz="1200">
        <a:latin typeface="+mj-lt"/>
        <a:ea typeface="+mj-ea"/>
        <a:cs typeface="+mj-cs"/>
        <a:sym typeface="Calibri Light"/>
      </a:defRPr>
    </a:lvl6pPr>
    <a:lvl7pPr indent="1371600" latinLnBrk="0">
      <a:defRPr sz="1200">
        <a:latin typeface="+mj-lt"/>
        <a:ea typeface="+mj-ea"/>
        <a:cs typeface="+mj-cs"/>
        <a:sym typeface="Calibri Light"/>
      </a:defRPr>
    </a:lvl7pPr>
    <a:lvl8pPr indent="1600200" latinLnBrk="0">
      <a:defRPr sz="1200">
        <a:latin typeface="+mj-lt"/>
        <a:ea typeface="+mj-ea"/>
        <a:cs typeface="+mj-cs"/>
        <a:sym typeface="Calibri Light"/>
      </a:defRPr>
    </a:lvl8pPr>
    <a:lvl9pPr indent="1828800" latinLnBrk="0">
      <a:defRPr sz="1200">
        <a:latin typeface="+mj-lt"/>
        <a:ea typeface="+mj-ea"/>
        <a:cs typeface="+mj-cs"/>
        <a:sym typeface="Calibri Light"/>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accent1"/>
        </a:solidFill>
        <a:effectLst/>
      </p:bgPr>
    </p:bg>
    <p:spTree>
      <p:nvGrpSpPr>
        <p:cNvPr id="1" name=""/>
        <p:cNvGrpSpPr/>
        <p:nvPr/>
      </p:nvGrpSpPr>
      <p:grpSpPr>
        <a:xfrm>
          <a:off x="0" y="0"/>
          <a:ext cx="0" cy="0"/>
          <a:chOff x="0" y="0"/>
          <a:chExt cx="0" cy="0"/>
        </a:xfrm>
      </p:grpSpPr>
      <p:sp>
        <p:nvSpPr>
          <p:cNvPr id="11" name="Rectangle 3"/>
          <p:cNvSpPr/>
          <p:nvPr/>
        </p:nvSpPr>
        <p:spPr>
          <a:xfrm>
            <a:off x="0" y="0"/>
            <a:ext cx="12192000" cy="6858000"/>
          </a:xfrm>
          <a:prstGeom prst="rect">
            <a:avLst/>
          </a:prstGeom>
          <a:solidFill>
            <a:schemeClr val="accent1"/>
          </a:solidFill>
          <a:ln w="12700">
            <a:miter lim="400000"/>
          </a:ln>
        </p:spPr>
        <p:txBody>
          <a:bodyPr lIns="45719" rIns="45719"/>
          <a:lstStyle/>
          <a:p>
            <a:endParaRPr/>
          </a:p>
        </p:txBody>
      </p:sp>
      <p:sp>
        <p:nvSpPr>
          <p:cNvPr id="12" name="Title Text"/>
          <p:cNvSpPr txBox="1">
            <a:spLocks noGrp="1"/>
          </p:cNvSpPr>
          <p:nvPr>
            <p:ph type="title"/>
          </p:nvPr>
        </p:nvSpPr>
        <p:spPr>
          <a:xfrm>
            <a:off x="603504" y="770467"/>
            <a:ext cx="10782301" cy="3352801"/>
          </a:xfrm>
          <a:prstGeom prst="rect">
            <a:avLst/>
          </a:prstGeom>
        </p:spPr>
        <p:txBody>
          <a:bodyPr anchor="b"/>
          <a:lstStyle>
            <a:lvl1pPr>
              <a:lnSpc>
                <a:spcPct val="80000"/>
              </a:lnSpc>
              <a:defRPr sz="8800">
                <a:solidFill>
                  <a:srgbClr val="FFFFFF"/>
                </a:solidFill>
              </a:defRPr>
            </a:lvl1pPr>
          </a:lstStyle>
          <a:p>
            <a:r>
              <a:t>Title Text</a:t>
            </a:r>
          </a:p>
        </p:txBody>
      </p:sp>
      <p:sp>
        <p:nvSpPr>
          <p:cNvPr id="13" name="Body Level One…"/>
          <p:cNvSpPr txBox="1">
            <a:spLocks noGrp="1"/>
          </p:cNvSpPr>
          <p:nvPr>
            <p:ph type="body" sz="quarter" idx="1"/>
          </p:nvPr>
        </p:nvSpPr>
        <p:spPr>
          <a:xfrm>
            <a:off x="667512" y="4206876"/>
            <a:ext cx="9228202" cy="1645921"/>
          </a:xfrm>
          <a:prstGeom prst="rect">
            <a:avLst/>
          </a:prstGeom>
        </p:spPr>
        <p:txBody>
          <a:bodyPr/>
          <a:lstStyle>
            <a:lvl1pPr marL="0" indent="0">
              <a:buSzTx/>
              <a:buFontTx/>
              <a:buNone/>
              <a:defRPr sz="3200">
                <a:solidFill>
                  <a:srgbClr val="FFFFFF"/>
                </a:solidFill>
              </a:defRPr>
            </a:lvl1pPr>
            <a:lvl2pPr marL="0" indent="457200">
              <a:buSzTx/>
              <a:buFontTx/>
              <a:buNone/>
              <a:defRPr sz="3200">
                <a:solidFill>
                  <a:srgbClr val="FFFFFF"/>
                </a:solidFill>
              </a:defRPr>
            </a:lvl2pPr>
            <a:lvl3pPr marL="0" indent="914400">
              <a:buSzTx/>
              <a:buFontTx/>
              <a:buNone/>
              <a:defRPr sz="3200">
                <a:solidFill>
                  <a:srgbClr val="FFFFFF"/>
                </a:solidFill>
              </a:defRPr>
            </a:lvl3pPr>
            <a:lvl4pPr marL="0" indent="1371600">
              <a:buSzTx/>
              <a:buFontTx/>
              <a:buNone/>
              <a:defRPr sz="3200">
                <a:solidFill>
                  <a:srgbClr val="FFFFFF"/>
                </a:solidFill>
              </a:defRPr>
            </a:lvl4pPr>
            <a:lvl5pPr marL="0" indent="1828800">
              <a:buSzTx/>
              <a:buFontTx/>
              <a:buNone/>
              <a:defRPr sz="32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lvl1pPr>
              <a:defRPr>
                <a:solidFill>
                  <a:srgbClr val="FFFFFF">
                    <a:alpha val="25000"/>
                  </a:srgbClr>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icture with Caption">
    <p:bg>
      <p:bgPr>
        <a:solidFill>
          <a:schemeClr val="accent1"/>
        </a:solidFill>
        <a:effectLst/>
      </p:bgPr>
    </p:bg>
    <p:spTree>
      <p:nvGrpSpPr>
        <p:cNvPr id="1" name=""/>
        <p:cNvGrpSpPr/>
        <p:nvPr/>
      </p:nvGrpSpPr>
      <p:grpSpPr>
        <a:xfrm>
          <a:off x="0" y="0"/>
          <a:ext cx="0" cy="0"/>
          <a:chOff x="0" y="0"/>
          <a:chExt cx="0" cy="0"/>
        </a:xfrm>
      </p:grpSpPr>
      <p:sp>
        <p:nvSpPr>
          <p:cNvPr id="93" name="Title Text"/>
          <p:cNvSpPr txBox="1">
            <a:spLocks noGrp="1"/>
          </p:cNvSpPr>
          <p:nvPr>
            <p:ph type="title"/>
          </p:nvPr>
        </p:nvSpPr>
        <p:spPr>
          <a:xfrm>
            <a:off x="649223" y="5418666"/>
            <a:ext cx="10780778" cy="613284"/>
          </a:xfrm>
          <a:prstGeom prst="rect">
            <a:avLst/>
          </a:prstGeom>
        </p:spPr>
        <p:txBody>
          <a:bodyPr anchor="b"/>
          <a:lstStyle>
            <a:lvl1pPr>
              <a:defRPr sz="3200">
                <a:solidFill>
                  <a:srgbClr val="FFFFFF"/>
                </a:solidFill>
              </a:defRPr>
            </a:lvl1pPr>
          </a:lstStyle>
          <a:p>
            <a:r>
              <a:t>Title Text</a:t>
            </a:r>
          </a:p>
        </p:txBody>
      </p:sp>
      <p:sp>
        <p:nvSpPr>
          <p:cNvPr id="94" name="Picture Placeholder 2"/>
          <p:cNvSpPr>
            <a:spLocks noGrp="1"/>
          </p:cNvSpPr>
          <p:nvPr>
            <p:ph type="pic" idx="21"/>
          </p:nvPr>
        </p:nvSpPr>
        <p:spPr>
          <a:xfrm>
            <a:off x="0" y="0"/>
            <a:ext cx="12192000" cy="5330953"/>
          </a:xfrm>
          <a:prstGeom prst="rect">
            <a:avLst/>
          </a:prstGeom>
        </p:spPr>
        <p:txBody>
          <a:bodyPr lIns="91439" rIns="91439">
            <a:noAutofit/>
          </a:bodyPr>
          <a:lstStyle/>
          <a:p>
            <a:endParaRPr/>
          </a:p>
        </p:txBody>
      </p:sp>
      <p:sp>
        <p:nvSpPr>
          <p:cNvPr id="95" name="Body Level One…"/>
          <p:cNvSpPr txBox="1">
            <a:spLocks noGrp="1"/>
          </p:cNvSpPr>
          <p:nvPr>
            <p:ph type="body" sz="quarter" idx="1"/>
          </p:nvPr>
        </p:nvSpPr>
        <p:spPr>
          <a:xfrm>
            <a:off x="676655" y="5909735"/>
            <a:ext cx="9229345" cy="533401"/>
          </a:xfrm>
          <a:prstGeom prst="rect">
            <a:avLst/>
          </a:prstGeom>
        </p:spPr>
        <p:txBody>
          <a:bodyPr/>
          <a:lstStyle>
            <a:lvl1pPr marL="0" indent="0">
              <a:lnSpc>
                <a:spcPct val="90000"/>
              </a:lnSpc>
              <a:buSzTx/>
              <a:buFontTx/>
              <a:buNone/>
              <a:defRPr sz="1400"/>
            </a:lvl1pPr>
            <a:lvl2pPr marL="0" indent="457200">
              <a:lnSpc>
                <a:spcPct val="90000"/>
              </a:lnSpc>
              <a:buSzTx/>
              <a:buFontTx/>
              <a:buNone/>
              <a:defRPr sz="1400"/>
            </a:lvl2pPr>
            <a:lvl3pPr marL="0" indent="914400">
              <a:lnSpc>
                <a:spcPct val="90000"/>
              </a:lnSpc>
              <a:buSzTx/>
              <a:buFontTx/>
              <a:buNone/>
              <a:defRPr sz="1400"/>
            </a:lvl3pPr>
            <a:lvl4pPr marL="0" indent="1371600">
              <a:lnSpc>
                <a:spcPct val="90000"/>
              </a:lnSpc>
              <a:buSzTx/>
              <a:buFontTx/>
              <a:buNone/>
              <a:defRPr sz="1400"/>
            </a:lvl4pPr>
            <a:lvl5pPr marL="0" indent="1828800">
              <a:lnSpc>
                <a:spcPct val="90000"/>
              </a:lnSpc>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96" name="Slide Number"/>
          <p:cNvSpPr txBox="1">
            <a:spLocks noGrp="1"/>
          </p:cNvSpPr>
          <p:nvPr>
            <p:ph type="sldNum" sz="quarter" idx="2"/>
          </p:nvPr>
        </p:nvSpPr>
        <p:spPr>
          <a:prstGeom prst="rect">
            <a:avLst/>
          </a:prstGeom>
        </p:spPr>
        <p:txBody>
          <a:bodyPr/>
          <a:lstStyle>
            <a:lvl1pPr>
              <a:defRPr>
                <a:solidFill>
                  <a:srgbClr val="FFFFFF">
                    <a:alpha val="25000"/>
                  </a:srgbClr>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prstGeom prst="rect">
            <a:avLst/>
          </a:prstGeom>
        </p:spPr>
        <p:txBody>
          <a:bodyPr/>
          <a:lstStyle/>
          <a:p>
            <a:r>
              <a:t>Title Text</a:t>
            </a:r>
          </a:p>
        </p:txBody>
      </p:sp>
      <p:sp>
        <p:nvSpPr>
          <p:cNvPr id="22" name="Body Level One…"/>
          <p:cNvSpPr txBox="1">
            <a:spLocks noGrp="1"/>
          </p:cNvSpPr>
          <p:nvPr>
            <p:ph type="body" idx="1"/>
          </p:nvPr>
        </p:nvSpPr>
        <p:spPr>
          <a:xfrm>
            <a:off x="676655" y="2011679"/>
            <a:ext cx="10753726" cy="376618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Content 0">
    <p:bg>
      <p:bgPr>
        <a:solidFill>
          <a:srgbClr val="000000"/>
        </a:solidFill>
        <a:effectLst/>
      </p:bgPr>
    </p:bg>
    <p:spTree>
      <p:nvGrpSpPr>
        <p:cNvPr id="1" name=""/>
        <p:cNvGrpSpPr/>
        <p:nvPr/>
      </p:nvGrpSpPr>
      <p:grpSpPr>
        <a:xfrm>
          <a:off x="0" y="0"/>
          <a:ext cx="0" cy="0"/>
          <a:chOff x="0" y="0"/>
          <a:chExt cx="0" cy="0"/>
        </a:xfrm>
      </p:grpSpPr>
      <p:sp>
        <p:nvSpPr>
          <p:cNvPr id="30" name="Title Text"/>
          <p:cNvSpPr txBox="1">
            <a:spLocks noGrp="1"/>
          </p:cNvSpPr>
          <p:nvPr>
            <p:ph type="title"/>
          </p:nvPr>
        </p:nvSpPr>
        <p:spPr>
          <a:prstGeom prst="rect">
            <a:avLst/>
          </a:prstGeom>
        </p:spPr>
        <p:txBody>
          <a:bodyPr/>
          <a:lstStyle/>
          <a:p>
            <a:r>
              <a:t>Title Text</a:t>
            </a:r>
          </a:p>
        </p:txBody>
      </p:sp>
      <p:sp>
        <p:nvSpPr>
          <p:cNvPr id="31" name="Body Level One…"/>
          <p:cNvSpPr txBox="1">
            <a:spLocks noGrp="1"/>
          </p:cNvSpPr>
          <p:nvPr>
            <p:ph type="body" idx="1"/>
          </p:nvPr>
        </p:nvSpPr>
        <p:spPr>
          <a:xfrm>
            <a:off x="676655" y="2011679"/>
            <a:ext cx="10753726" cy="3766186"/>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3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9" name="Title Text"/>
          <p:cNvSpPr txBox="1">
            <a:spLocks noGrp="1"/>
          </p:cNvSpPr>
          <p:nvPr>
            <p:ph type="title"/>
          </p:nvPr>
        </p:nvSpPr>
        <p:spPr>
          <a:xfrm>
            <a:off x="603504" y="767419"/>
            <a:ext cx="10780777" cy="3355848"/>
          </a:xfrm>
          <a:prstGeom prst="rect">
            <a:avLst/>
          </a:prstGeom>
        </p:spPr>
        <p:txBody>
          <a:bodyPr anchor="b"/>
          <a:lstStyle>
            <a:lvl1pPr>
              <a:lnSpc>
                <a:spcPct val="80000"/>
              </a:lnSpc>
              <a:defRPr sz="8800"/>
            </a:lvl1pPr>
          </a:lstStyle>
          <a:p>
            <a:r>
              <a:t>Title Text</a:t>
            </a:r>
          </a:p>
        </p:txBody>
      </p:sp>
      <p:sp>
        <p:nvSpPr>
          <p:cNvPr id="40" name="Body Level One…"/>
          <p:cNvSpPr txBox="1">
            <a:spLocks noGrp="1"/>
          </p:cNvSpPr>
          <p:nvPr>
            <p:ph type="body" sz="quarter" idx="1"/>
          </p:nvPr>
        </p:nvSpPr>
        <p:spPr>
          <a:xfrm>
            <a:off x="667512" y="4204208"/>
            <a:ext cx="9226296" cy="1645921"/>
          </a:xfrm>
          <a:prstGeom prst="rect">
            <a:avLst/>
          </a:prstGeom>
        </p:spPr>
        <p:txBody>
          <a:bodyPr/>
          <a:lstStyle>
            <a:lvl1pPr marL="0" indent="0">
              <a:buSzTx/>
              <a:buFontTx/>
              <a:buNone/>
              <a:defRPr sz="3200">
                <a:solidFill>
                  <a:srgbClr val="000000"/>
                </a:solidFill>
              </a:defRPr>
            </a:lvl1pPr>
            <a:lvl2pPr marL="0" indent="457200">
              <a:buSzTx/>
              <a:buFontTx/>
              <a:buNone/>
              <a:defRPr sz="3200">
                <a:solidFill>
                  <a:srgbClr val="000000"/>
                </a:solidFill>
              </a:defRPr>
            </a:lvl2pPr>
            <a:lvl3pPr marL="0" indent="914400">
              <a:buSzTx/>
              <a:buFontTx/>
              <a:buNone/>
              <a:defRPr sz="3200">
                <a:solidFill>
                  <a:srgbClr val="000000"/>
                </a:solidFill>
              </a:defRPr>
            </a:lvl3pPr>
            <a:lvl4pPr marL="0" indent="1371600">
              <a:buSzTx/>
              <a:buFontTx/>
              <a:buNone/>
              <a:defRPr sz="3200">
                <a:solidFill>
                  <a:srgbClr val="000000"/>
                </a:solidFill>
              </a:defRPr>
            </a:lvl4pPr>
            <a:lvl5pPr marL="0" indent="1828800">
              <a:buSzTx/>
              <a:buFontTx/>
              <a:buNone/>
              <a:defRPr sz="3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Body Level One…"/>
          <p:cNvSpPr txBox="1">
            <a:spLocks noGrp="1"/>
          </p:cNvSpPr>
          <p:nvPr>
            <p:ph type="body" sz="half" idx="1"/>
          </p:nvPr>
        </p:nvSpPr>
        <p:spPr>
          <a:xfrm>
            <a:off x="676655" y="1998134"/>
            <a:ext cx="4663442" cy="3767329"/>
          </a:xfrm>
          <a:prstGeom prst="rect">
            <a:avLst/>
          </a:prstGeom>
        </p:spPr>
        <p:txBody>
          <a:bodyPr/>
          <a:lstStyle>
            <a:lvl2pPr marL="416052" indent="-411480"/>
            <a:lvl3pPr marL="731520" indent="-731520"/>
            <a:lvl4pPr marL="1234440" indent="-1234440"/>
            <a:lvl5pPr marL="1645920" indent="-1645920"/>
          </a:lstStyle>
          <a:p>
            <a:r>
              <a:t>Body Level One</a:t>
            </a:r>
          </a:p>
          <a:p>
            <a:pPr lvl="1"/>
            <a:r>
              <a:t>Body Level Two</a:t>
            </a:r>
          </a:p>
          <a:p>
            <a:pPr lvl="2"/>
            <a:r>
              <a:t>Body Level Three</a:t>
            </a:r>
          </a:p>
          <a:p>
            <a:pPr lvl="3"/>
            <a:r>
              <a:t>Body Level Four</a:t>
            </a:r>
          </a:p>
          <a:p>
            <a:pPr lvl="4"/>
            <a:r>
              <a:t>Body Level Five</a:t>
            </a: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Body Level One…"/>
          <p:cNvSpPr txBox="1">
            <a:spLocks noGrp="1"/>
          </p:cNvSpPr>
          <p:nvPr>
            <p:ph type="body" sz="quarter" idx="1"/>
          </p:nvPr>
        </p:nvSpPr>
        <p:spPr>
          <a:xfrm>
            <a:off x="676655" y="2040466"/>
            <a:ext cx="4663442" cy="723401"/>
          </a:xfrm>
          <a:prstGeom prst="rect">
            <a:avLst/>
          </a:prstGeom>
        </p:spPr>
        <p:txBody>
          <a:bodyPr anchor="ctr"/>
          <a:lstStyle>
            <a:lvl1pPr marL="0" indent="0">
              <a:buSzTx/>
              <a:buFontTx/>
              <a:buNone/>
              <a:defRPr sz="2200" cap="all"/>
            </a:lvl1pPr>
            <a:lvl2pPr marL="0" indent="457200">
              <a:buSzTx/>
              <a:buFontTx/>
              <a:buNone/>
              <a:defRPr sz="2200" cap="all"/>
            </a:lvl2pPr>
            <a:lvl3pPr marL="0" indent="914400">
              <a:buSzTx/>
              <a:buFontTx/>
              <a:buNone/>
              <a:defRPr sz="2200" cap="all"/>
            </a:lvl3pPr>
            <a:lvl4pPr marL="0" indent="1371600">
              <a:buSzTx/>
              <a:buFontTx/>
              <a:buNone/>
              <a:defRPr sz="2200" cap="all"/>
            </a:lvl4pPr>
            <a:lvl5pPr marL="0" indent="1828800">
              <a:buSzTx/>
              <a:buFontTx/>
              <a:buNone/>
              <a:defRPr sz="2200" cap="all"/>
            </a:lvl5pPr>
          </a:lstStyle>
          <a:p>
            <a:r>
              <a:t>Body Level One</a:t>
            </a:r>
          </a:p>
          <a:p>
            <a:pPr lvl="1"/>
            <a:r>
              <a:t>Body Level Two</a:t>
            </a:r>
          </a:p>
          <a:p>
            <a:pPr lvl="2"/>
            <a:r>
              <a:t>Body Level Three</a:t>
            </a:r>
          </a:p>
          <a:p>
            <a:pPr lvl="3"/>
            <a:r>
              <a:t>Body Level Four</a:t>
            </a:r>
          </a:p>
          <a:p>
            <a:pPr lvl="4"/>
            <a:r>
              <a:t>Body Level Five</a:t>
            </a:r>
          </a:p>
        </p:txBody>
      </p:sp>
      <p:sp>
        <p:nvSpPr>
          <p:cNvPr id="59" name="Text Placeholder 4"/>
          <p:cNvSpPr>
            <a:spLocks noGrp="1"/>
          </p:cNvSpPr>
          <p:nvPr>
            <p:ph type="body" sz="quarter" idx="21"/>
          </p:nvPr>
        </p:nvSpPr>
        <p:spPr>
          <a:xfrm>
            <a:off x="6007608" y="2038435"/>
            <a:ext cx="4663441" cy="722377"/>
          </a:xfrm>
          <a:prstGeom prst="rect">
            <a:avLst/>
          </a:prstGeom>
        </p:spPr>
        <p:txBody>
          <a:bodyPr anchor="ctr"/>
          <a:lstStyle/>
          <a:p>
            <a:pPr marL="0" indent="0">
              <a:buSzTx/>
              <a:buFontTx/>
              <a:buNone/>
              <a:defRPr sz="2200" cap="all"/>
            </a:pPr>
            <a:endParaRPr/>
          </a:p>
        </p:txBody>
      </p:sp>
      <p:sp>
        <p:nvSpPr>
          <p:cNvPr id="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7" name="Title Text"/>
          <p:cNvSpPr txBox="1">
            <a:spLocks noGrp="1"/>
          </p:cNvSpPr>
          <p:nvPr>
            <p:ph type="title"/>
          </p:nvPr>
        </p:nvSpPr>
        <p:spPr>
          <a:prstGeom prst="rect">
            <a:avLst/>
          </a:prstGeom>
        </p:spPr>
        <p:txBody>
          <a:bodyPr/>
          <a:lstStyle/>
          <a:p>
            <a:r>
              <a:t>Title Text</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82" name="Rectangle 1"/>
          <p:cNvSpPr/>
          <p:nvPr/>
        </p:nvSpPr>
        <p:spPr>
          <a:xfrm>
            <a:off x="7620000" y="0"/>
            <a:ext cx="4572000" cy="6858000"/>
          </a:xfrm>
          <a:prstGeom prst="rect">
            <a:avLst/>
          </a:prstGeom>
          <a:solidFill>
            <a:schemeClr val="accent1"/>
          </a:solidFill>
          <a:ln w="12700">
            <a:miter lim="400000"/>
          </a:ln>
        </p:spPr>
        <p:txBody>
          <a:bodyPr lIns="45719" rIns="45719"/>
          <a:lstStyle/>
          <a:p>
            <a:endParaRPr/>
          </a:p>
        </p:txBody>
      </p:sp>
      <p:sp>
        <p:nvSpPr>
          <p:cNvPr id="83" name="Title Text"/>
          <p:cNvSpPr txBox="1">
            <a:spLocks noGrp="1"/>
          </p:cNvSpPr>
          <p:nvPr>
            <p:ph type="title"/>
          </p:nvPr>
        </p:nvSpPr>
        <p:spPr>
          <a:xfrm>
            <a:off x="8261404" y="542282"/>
            <a:ext cx="3383281" cy="1920240"/>
          </a:xfrm>
          <a:prstGeom prst="rect">
            <a:avLst/>
          </a:prstGeom>
        </p:spPr>
        <p:txBody>
          <a:bodyPr anchor="b"/>
          <a:lstStyle>
            <a:lvl1pPr>
              <a:defRPr sz="4000">
                <a:solidFill>
                  <a:srgbClr val="FFFFFF"/>
                </a:solidFill>
              </a:defRPr>
            </a:lvl1pPr>
          </a:lstStyle>
          <a:p>
            <a:r>
              <a:t>Title Text</a:t>
            </a:r>
          </a:p>
        </p:txBody>
      </p:sp>
      <p:sp>
        <p:nvSpPr>
          <p:cNvPr id="84" name="Body Level One…"/>
          <p:cNvSpPr txBox="1">
            <a:spLocks noGrp="1"/>
          </p:cNvSpPr>
          <p:nvPr>
            <p:ph type="body" sz="half" idx="1"/>
          </p:nvPr>
        </p:nvSpPr>
        <p:spPr>
          <a:xfrm>
            <a:off x="762000" y="762000"/>
            <a:ext cx="6096000" cy="4572000"/>
          </a:xfrm>
          <a:prstGeom prst="rect">
            <a:avLst/>
          </a:prstGeom>
        </p:spPr>
        <p:txBody>
          <a:bodyPr/>
          <a:lstStyle>
            <a:lvl1pPr>
              <a:defRPr sz="3200"/>
            </a:lvl1pPr>
            <a:lvl2pPr marL="396457" indent="-391885">
              <a:defRPr sz="3200"/>
            </a:lvl2pPr>
            <a:lvl3pPr marL="731520" indent="-731520">
              <a:defRPr sz="3200"/>
            </a:lvl3pPr>
            <a:lvl4pPr marL="1316736" indent="-1316736">
              <a:defRPr sz="3200"/>
            </a:lvl4pPr>
            <a:lvl5pPr marL="1755648" indent="-1755648">
              <a:defRPr sz="3200"/>
            </a:lvl5pPr>
          </a:lstStyle>
          <a:p>
            <a:r>
              <a:t>Body Level One</a:t>
            </a:r>
          </a:p>
          <a:p>
            <a:pPr lvl="1"/>
            <a:r>
              <a:t>Body Level Two</a:t>
            </a:r>
          </a:p>
          <a:p>
            <a:pPr lvl="2"/>
            <a:r>
              <a:t>Body Level Three</a:t>
            </a:r>
          </a:p>
          <a:p>
            <a:pPr lvl="3"/>
            <a:r>
              <a:t>Body Level Four</a:t>
            </a:r>
          </a:p>
          <a:p>
            <a:pPr lvl="4"/>
            <a:r>
              <a:t>Body Level Five</a:t>
            </a:r>
          </a:p>
        </p:txBody>
      </p:sp>
      <p:sp>
        <p:nvSpPr>
          <p:cNvPr id="85" name="Text Placeholder 3"/>
          <p:cNvSpPr>
            <a:spLocks noGrp="1"/>
          </p:cNvSpPr>
          <p:nvPr>
            <p:ph type="body" sz="quarter" idx="21"/>
          </p:nvPr>
        </p:nvSpPr>
        <p:spPr>
          <a:xfrm>
            <a:off x="8275981" y="2511812"/>
            <a:ext cx="3398521" cy="3126988"/>
          </a:xfrm>
          <a:prstGeom prst="rect">
            <a:avLst/>
          </a:prstGeom>
        </p:spPr>
        <p:txBody>
          <a:bodyPr/>
          <a:lstStyle/>
          <a:p>
            <a:pPr marL="0" indent="0">
              <a:lnSpc>
                <a:spcPct val="100000"/>
              </a:lnSpc>
              <a:spcBef>
                <a:spcPts val="1400"/>
              </a:spcBef>
              <a:buSzTx/>
              <a:buFontTx/>
              <a:buNone/>
              <a:defRPr sz="1800"/>
            </a:pPr>
            <a:endParaRPr/>
          </a:p>
        </p:txBody>
      </p:sp>
      <p:sp>
        <p:nvSpPr>
          <p:cNvPr id="86" name="Slide Number"/>
          <p:cNvSpPr txBox="1">
            <a:spLocks noGrp="1"/>
          </p:cNvSpPr>
          <p:nvPr>
            <p:ph type="sldNum" sz="quarter" idx="2"/>
          </p:nvPr>
        </p:nvSpPr>
        <p:spPr>
          <a:prstGeom prst="rect">
            <a:avLst/>
          </a:prstGeom>
        </p:spPr>
        <p:txBody>
          <a:bodyPr/>
          <a:lstStyle>
            <a:lvl1pPr>
              <a:defRPr>
                <a:solidFill>
                  <a:srgbClr val="FFFFFF">
                    <a:alpha val="20000"/>
                  </a:srgbClr>
                </a:solidFill>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57223" y="499532"/>
            <a:ext cx="10772776" cy="16581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609600" y="1600200"/>
            <a:ext cx="10972800" cy="45259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0259881" y="5870512"/>
            <a:ext cx="1430125" cy="1402939"/>
          </a:xfrm>
          <a:prstGeom prst="rect">
            <a:avLst/>
          </a:prstGeom>
          <a:ln w="12700">
            <a:miter lim="400000"/>
          </a:ln>
        </p:spPr>
        <p:txBody>
          <a:bodyPr wrap="none" lIns="45719" rIns="45719" anchor="b">
            <a:spAutoFit/>
          </a:bodyPr>
          <a:lstStyle>
            <a:lvl1pPr algn="r">
              <a:defRPr sz="10300">
                <a:solidFill>
                  <a:schemeClr val="accent1">
                    <a:alpha val="25000"/>
                  </a:schemeClr>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1pPr>
      <a:lvl2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2pPr>
      <a:lvl3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3pPr>
      <a:lvl4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4pPr>
      <a:lvl5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5pPr>
      <a:lvl6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6pPr>
      <a:lvl7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7pPr>
      <a:lvl8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8pPr>
      <a:lvl9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9pPr>
    </p:titleStyle>
    <p:bodyStyle>
      <a:lvl1pPr marL="91439" marR="0" indent="-91439"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1pPr>
      <a:lvl2pPr marL="347472" marR="0" indent="-34290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2pPr>
      <a:lvl3pPr marL="658368" marR="0" indent="-658368"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3pPr>
      <a:lvl4pPr marL="1097280" marR="0" indent="-109728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4pPr>
      <a:lvl5pPr marL="1463040" marR="0" indent="-146304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5pPr>
      <a:lvl6pPr marL="1276200" marR="0" indent="-30480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6pPr>
      <a:lvl7pPr marL="1476200" marR="0" indent="-30480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7pPr>
      <a:lvl8pPr marL="1676200" marR="0" indent="-30480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8pPr>
      <a:lvl9pPr marL="1876200" marR="0" indent="-30480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9pPr>
    </p:bodyStyle>
    <p:otherStyle>
      <a:lvl1pPr marL="0" marR="0" indent="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1pPr>
      <a:lvl2pPr marL="0" marR="0" indent="4572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2pPr>
      <a:lvl3pPr marL="0" marR="0" indent="9144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3pPr>
      <a:lvl4pPr marL="0" marR="0" indent="13716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4pPr>
      <a:lvl5pPr marL="0" marR="0" indent="18288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5pPr>
      <a:lvl6pPr marL="0" marR="0" indent="22860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6pPr>
      <a:lvl7pPr marL="0" marR="0" indent="27432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7pPr>
      <a:lvl8pPr marL="0" marR="0" indent="32004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8pPr>
      <a:lvl9pPr marL="0" marR="0" indent="36576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AF0E0"/>
        </a:solidFill>
        <a:effectLst/>
      </p:bgPr>
    </p:bg>
    <p:spTree>
      <p:nvGrpSpPr>
        <p:cNvPr id="1" name=""/>
        <p:cNvGrpSpPr/>
        <p:nvPr/>
      </p:nvGrpSpPr>
      <p:grpSpPr>
        <a:xfrm>
          <a:off x="0" y="0"/>
          <a:ext cx="0" cy="0"/>
          <a:chOff x="0" y="0"/>
          <a:chExt cx="0" cy="0"/>
        </a:xfrm>
      </p:grpSpPr>
      <p:pic>
        <p:nvPicPr>
          <p:cNvPr id="105" name="Picture 3" descr="Picture 3"/>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2" y="9"/>
            <a:ext cx="12192002" cy="6857991"/>
          </a:xfrm>
          <a:prstGeom prst="rect">
            <a:avLst/>
          </a:prstGeom>
          <a:ln w="12700">
            <a:miter lim="400000"/>
          </a:ln>
        </p:spPr>
      </p:pic>
      <p:sp>
        <p:nvSpPr>
          <p:cNvPr id="106" name="Title 1"/>
          <p:cNvSpPr txBox="1">
            <a:spLocks noGrp="1"/>
          </p:cNvSpPr>
          <p:nvPr>
            <p:ph type="ctrTitle"/>
          </p:nvPr>
        </p:nvSpPr>
        <p:spPr>
          <a:xfrm>
            <a:off x="-147761" y="250039"/>
            <a:ext cx="12055578" cy="1456240"/>
          </a:xfrm>
          <a:prstGeom prst="rect">
            <a:avLst/>
          </a:prstGeom>
        </p:spPr>
        <p:txBody>
          <a:bodyPr/>
          <a:lstStyle>
            <a:lvl1pPr algn="r" defTabSz="841247">
              <a:defRPr sz="4968" b="1" spc="-184">
                <a:solidFill>
                  <a:srgbClr val="000000"/>
                </a:solidFill>
                <a:latin typeface="Times Roman"/>
                <a:ea typeface="Times Roman"/>
                <a:cs typeface="Times Roman"/>
                <a:sym typeface="Times Roman"/>
              </a:defRPr>
            </a:lvl1pPr>
          </a:lstStyle>
          <a:p>
            <a:r>
              <a:rPr dirty="0"/>
              <a:t>Forecasting Inflation Rate &amp; Determining How it relates to Per-Capita GDP</a:t>
            </a:r>
          </a:p>
        </p:txBody>
      </p:sp>
      <p:sp>
        <p:nvSpPr>
          <p:cNvPr id="107" name="Subtitle 2"/>
          <p:cNvSpPr txBox="1">
            <a:spLocks noGrp="1"/>
          </p:cNvSpPr>
          <p:nvPr>
            <p:ph type="subTitle" sz="quarter" idx="1"/>
          </p:nvPr>
        </p:nvSpPr>
        <p:spPr>
          <a:xfrm>
            <a:off x="6200469" y="5268617"/>
            <a:ext cx="6119969" cy="1522425"/>
          </a:xfrm>
          <a:prstGeom prst="rect">
            <a:avLst/>
          </a:prstGeom>
        </p:spPr>
        <p:txBody>
          <a:bodyPr/>
          <a:lstStyle/>
          <a:p>
            <a:pPr defTabSz="905255">
              <a:lnSpc>
                <a:spcPct val="80000"/>
              </a:lnSpc>
              <a:spcBef>
                <a:spcPts val="0"/>
              </a:spcBef>
              <a:defRPr sz="2178">
                <a:solidFill>
                  <a:srgbClr val="000000"/>
                </a:solidFill>
                <a:latin typeface="Times Roman"/>
                <a:ea typeface="Times Roman"/>
                <a:cs typeface="Times Roman"/>
                <a:sym typeface="Times Roman"/>
              </a:defRPr>
            </a:pPr>
            <a:r>
              <a:t>Sai Akhilesh Veldi- 1002079415</a:t>
            </a:r>
          </a:p>
          <a:p>
            <a:pPr defTabSz="905255">
              <a:lnSpc>
                <a:spcPct val="80000"/>
              </a:lnSpc>
              <a:spcBef>
                <a:spcPts val="0"/>
              </a:spcBef>
              <a:defRPr sz="2178">
                <a:solidFill>
                  <a:srgbClr val="000000"/>
                </a:solidFill>
                <a:latin typeface="Times Roman"/>
                <a:ea typeface="Times Roman"/>
                <a:cs typeface="Times Roman"/>
                <a:sym typeface="Times Roman"/>
              </a:defRPr>
            </a:pPr>
            <a:r>
              <a:t>Dilip Kumar Allu -1002086509</a:t>
            </a:r>
          </a:p>
          <a:p>
            <a:pPr defTabSz="905255">
              <a:lnSpc>
                <a:spcPct val="80000"/>
              </a:lnSpc>
              <a:spcBef>
                <a:spcPts val="0"/>
              </a:spcBef>
              <a:defRPr sz="2178">
                <a:solidFill>
                  <a:srgbClr val="000000"/>
                </a:solidFill>
                <a:latin typeface="Times Roman"/>
                <a:ea typeface="Times Roman"/>
                <a:cs typeface="Times Roman"/>
                <a:sym typeface="Times Roman"/>
              </a:defRPr>
            </a:pPr>
            <a:r>
              <a:t>K Teja Sambasivarao-1002078603</a:t>
            </a:r>
          </a:p>
          <a:p>
            <a:pPr defTabSz="905255">
              <a:lnSpc>
                <a:spcPct val="80000"/>
              </a:lnSpc>
              <a:spcBef>
                <a:spcPts val="0"/>
              </a:spcBef>
              <a:defRPr sz="2178">
                <a:solidFill>
                  <a:srgbClr val="000000"/>
                </a:solidFill>
                <a:latin typeface="Times Roman"/>
                <a:ea typeface="Times Roman"/>
                <a:cs typeface="Times Roman"/>
                <a:sym typeface="Times Roman"/>
              </a:defRPr>
            </a:pPr>
            <a:r>
              <a:t>Kakularapu Sreeja Reddy- 1002072005</a:t>
            </a:r>
          </a:p>
          <a:p>
            <a:pPr defTabSz="905255">
              <a:lnSpc>
                <a:spcPct val="80000"/>
              </a:lnSpc>
              <a:spcBef>
                <a:spcPts val="0"/>
              </a:spcBef>
              <a:defRPr sz="2178">
                <a:solidFill>
                  <a:srgbClr val="000000"/>
                </a:solidFill>
                <a:latin typeface="Times Roman"/>
                <a:ea typeface="Times Roman"/>
                <a:cs typeface="Times Roman"/>
                <a:sym typeface="Times Roman"/>
              </a:defRPr>
            </a:pPr>
            <a:r>
              <a:t>Venkata Sai Manikanta Reddy Yaradla-1002007074</a:t>
            </a:r>
          </a:p>
        </p:txBody>
      </p:sp>
      <p:pic>
        <p:nvPicPr>
          <p:cNvPr id="108" name="Picture 5" descr="Picture 5"/>
          <p:cNvPicPr>
            <a:picLocks noChangeAspect="1"/>
          </p:cNvPicPr>
          <p:nvPr/>
        </p:nvPicPr>
        <p:blipFill>
          <a:blip r:embed="rId5"/>
          <a:stretch>
            <a:fillRect/>
          </a:stretch>
        </p:blipFill>
        <p:spPr>
          <a:xfrm>
            <a:off x="852179" y="5924241"/>
            <a:ext cx="1478835" cy="933452"/>
          </a:xfrm>
          <a:prstGeom prst="rect">
            <a:avLst/>
          </a:prstGeom>
          <a:ln w="12700">
            <a:miter lim="400000"/>
          </a:ln>
        </p:spPr>
      </p:pic>
      <p:sp>
        <p:nvSpPr>
          <p:cNvPr id="3" name="TextBox 2">
            <a:extLst>
              <a:ext uri="{FF2B5EF4-FFF2-40B4-BE49-F238E27FC236}">
                <a16:creationId xmlns:a16="http://schemas.microsoft.com/office/drawing/2014/main" id="{B4C96E27-0497-4079-DE53-8AB9F8803835}"/>
              </a:ext>
            </a:extLst>
          </p:cNvPr>
          <p:cNvSpPr txBox="1"/>
          <p:nvPr/>
        </p:nvSpPr>
        <p:spPr>
          <a:xfrm>
            <a:off x="6095999" y="4688451"/>
            <a:ext cx="1191066"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dirty="0"/>
              <a:t>TEAM-6:</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10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05"/>
                </p:tgtEl>
              </p:cMediaNode>
            </p:video>
            <p:seq concurrent="1" prevAc="none" nextAc="seek">
              <p:cTn id="8" restart="whenNotActive" fill="hold" evtFilter="cancelBubble" nodeType="interactiveSeq">
                <p:stCondLst>
                  <p:cond evt="onClick" delay="0">
                    <p:tgtEl>
                      <p:spTgt spid="10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5"/>
                                        </p:tgtEl>
                                      </p:cBhvr>
                                    </p:cmd>
                                  </p:childTnLst>
                                </p:cTn>
                              </p:par>
                            </p:childTnLst>
                          </p:cTn>
                        </p:par>
                      </p:childTnLst>
                    </p:cTn>
                  </p:par>
                </p:childTnLst>
              </p:cTn>
              <p:nextCondLst>
                <p:cond evt="onClick" delay="0">
                  <p:tgtEl>
                    <p:spTgt spid="10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Rectangle 7"/>
          <p:cNvSpPr/>
          <p:nvPr/>
        </p:nvSpPr>
        <p:spPr>
          <a:xfrm>
            <a:off x="0" y="0"/>
            <a:ext cx="12192000"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11" name="Title 1"/>
          <p:cNvSpPr txBox="1">
            <a:spLocks noGrp="1"/>
          </p:cNvSpPr>
          <p:nvPr>
            <p:ph type="title"/>
          </p:nvPr>
        </p:nvSpPr>
        <p:spPr>
          <a:xfrm>
            <a:off x="706298" y="639762"/>
            <a:ext cx="3948000" cy="5492751"/>
          </a:xfrm>
          <a:prstGeom prst="rect">
            <a:avLst/>
          </a:prstGeom>
        </p:spPr>
        <p:txBody>
          <a:bodyPr/>
          <a:lstStyle>
            <a:lvl1pPr>
              <a:defRPr sz="6000" spc="-200">
                <a:solidFill>
                  <a:srgbClr val="FFFFFF"/>
                </a:solidFill>
                <a:latin typeface="Batang"/>
                <a:ea typeface="Batang"/>
                <a:cs typeface="Batang"/>
                <a:sym typeface="Batang"/>
              </a:defRPr>
            </a:lvl1pPr>
          </a:lstStyle>
          <a:p>
            <a:r>
              <a:t>Index:</a:t>
            </a:r>
          </a:p>
        </p:txBody>
      </p:sp>
      <p:sp>
        <p:nvSpPr>
          <p:cNvPr id="112" name="Straight Connector 9"/>
          <p:cNvSpPr/>
          <p:nvPr/>
        </p:nvSpPr>
        <p:spPr>
          <a:xfrm flipH="1">
            <a:off x="4971323" y="2211345"/>
            <a:ext cx="1" cy="2349585"/>
          </a:xfrm>
          <a:prstGeom prst="line">
            <a:avLst/>
          </a:prstGeom>
          <a:ln>
            <a:solidFill>
              <a:srgbClr val="FFFFFF"/>
            </a:solidFill>
          </a:ln>
        </p:spPr>
        <p:txBody>
          <a:bodyPr lIns="45719" rIns="45719"/>
          <a:lstStyle/>
          <a:p>
            <a:endParaRPr/>
          </a:p>
        </p:txBody>
      </p:sp>
      <p:grpSp>
        <p:nvGrpSpPr>
          <p:cNvPr id="125" name="Content Placeholder 2"/>
          <p:cNvGrpSpPr/>
          <p:nvPr/>
        </p:nvGrpSpPr>
        <p:grpSpPr>
          <a:xfrm>
            <a:off x="6106741" y="750114"/>
            <a:ext cx="4505247" cy="5085796"/>
            <a:chOff x="0" y="0"/>
            <a:chExt cx="4505245" cy="5085795"/>
          </a:xfrm>
        </p:grpSpPr>
        <p:sp>
          <p:nvSpPr>
            <p:cNvPr id="113" name="Circle"/>
            <p:cNvSpPr/>
            <p:nvPr/>
          </p:nvSpPr>
          <p:spPr>
            <a:xfrm>
              <a:off x="403919" y="0"/>
              <a:ext cx="1263541" cy="1263541"/>
            </a:xfrm>
            <a:prstGeom prst="ellipse">
              <a:avLst/>
            </a:prstGeom>
            <a:solidFill>
              <a:srgbClr val="CFE5EB"/>
            </a:solidFill>
            <a:ln w="12700" cap="flat">
              <a:noFill/>
              <a:miter lim="400000"/>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14" name="Square"/>
            <p:cNvSpPr/>
            <p:nvPr/>
          </p:nvSpPr>
          <p:spPr>
            <a:xfrm>
              <a:off x="673198" y="269279"/>
              <a:ext cx="724982" cy="724982"/>
            </a:xfrm>
            <a:prstGeom prst="rect">
              <a:avLst/>
            </a:prstGeom>
            <a:blipFill rotWithShape="1">
              <a:blip r:embed="rId2"/>
              <a:srcRect/>
              <a:stretch>
                <a:fillRect/>
              </a:stretch>
            </a:blipFill>
            <a:ln w="12700" cap="flat">
              <a:solidFill>
                <a:srgbClr val="FFFFFF"/>
              </a:solidFill>
              <a:prstDash val="solid"/>
              <a:round/>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15" name="Project Charter"/>
            <p:cNvSpPr txBox="1"/>
            <p:nvPr/>
          </p:nvSpPr>
          <p:spPr>
            <a:xfrm>
              <a:off x="0" y="1657101"/>
              <a:ext cx="2071378" cy="2416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t">
              <a:spAutoFit/>
            </a:bodyPr>
            <a:lstStyle>
              <a:lvl1pPr algn="ctr" defTabSz="800100">
                <a:spcBef>
                  <a:spcPts val="700"/>
                </a:spcBef>
                <a:defRPr cap="all">
                  <a:solidFill>
                    <a:srgbClr val="FFFFFF"/>
                  </a:solidFill>
                </a:defRPr>
              </a:lvl1pPr>
            </a:lstStyle>
            <a:p>
              <a:r>
                <a:t>Project Charter</a:t>
              </a:r>
            </a:p>
          </p:txBody>
        </p:sp>
        <p:sp>
          <p:nvSpPr>
            <p:cNvPr id="116" name="Circle"/>
            <p:cNvSpPr/>
            <p:nvPr/>
          </p:nvSpPr>
          <p:spPr>
            <a:xfrm>
              <a:off x="2837786" y="0"/>
              <a:ext cx="1263541" cy="1263541"/>
            </a:xfrm>
            <a:prstGeom prst="ellipse">
              <a:avLst/>
            </a:prstGeom>
            <a:solidFill>
              <a:srgbClr val="CFE5EB"/>
            </a:solidFill>
            <a:ln w="12700" cap="flat">
              <a:noFill/>
              <a:miter lim="400000"/>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17" name="Square"/>
            <p:cNvSpPr/>
            <p:nvPr/>
          </p:nvSpPr>
          <p:spPr>
            <a:xfrm>
              <a:off x="3107065" y="269279"/>
              <a:ext cx="724982" cy="724982"/>
            </a:xfrm>
            <a:prstGeom prst="rect">
              <a:avLst/>
            </a:prstGeom>
            <a:blipFill rotWithShape="1">
              <a:blip r:embed="rId3"/>
              <a:srcRect/>
              <a:stretch>
                <a:fillRect/>
              </a:stretch>
            </a:blipFill>
            <a:ln w="12700" cap="flat">
              <a:solidFill>
                <a:srgbClr val="FFFFFF"/>
              </a:solidFill>
              <a:prstDash val="solid"/>
              <a:round/>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18" name="Model Selection"/>
            <p:cNvSpPr txBox="1"/>
            <p:nvPr/>
          </p:nvSpPr>
          <p:spPr>
            <a:xfrm>
              <a:off x="2433868" y="1657101"/>
              <a:ext cx="2071378" cy="2416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t">
              <a:spAutoFit/>
            </a:bodyPr>
            <a:lstStyle>
              <a:lvl1pPr algn="ctr" defTabSz="800100">
                <a:spcBef>
                  <a:spcPts val="700"/>
                </a:spcBef>
                <a:defRPr cap="all">
                  <a:solidFill>
                    <a:srgbClr val="FFFFFF"/>
                  </a:solidFill>
                </a:defRPr>
              </a:lvl1pPr>
            </a:lstStyle>
            <a:p>
              <a:r>
                <a:t>Model Selection </a:t>
              </a:r>
            </a:p>
          </p:txBody>
        </p:sp>
        <p:sp>
          <p:nvSpPr>
            <p:cNvPr id="119" name="Circle"/>
            <p:cNvSpPr/>
            <p:nvPr/>
          </p:nvSpPr>
          <p:spPr>
            <a:xfrm>
              <a:off x="403919" y="2894945"/>
              <a:ext cx="1263541" cy="1263541"/>
            </a:xfrm>
            <a:prstGeom prst="ellipse">
              <a:avLst/>
            </a:prstGeom>
            <a:solidFill>
              <a:srgbClr val="CFE5EB"/>
            </a:solidFill>
            <a:ln w="12700" cap="flat">
              <a:noFill/>
              <a:miter lim="400000"/>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20" name="Square"/>
            <p:cNvSpPr/>
            <p:nvPr/>
          </p:nvSpPr>
          <p:spPr>
            <a:xfrm>
              <a:off x="673198" y="3164224"/>
              <a:ext cx="724982" cy="724982"/>
            </a:xfrm>
            <a:prstGeom prst="rect">
              <a:avLst/>
            </a:prstGeom>
            <a:blipFill rotWithShape="1">
              <a:blip r:embed="rId4"/>
              <a:srcRect/>
              <a:stretch>
                <a:fillRect/>
              </a:stretch>
            </a:blipFill>
            <a:ln w="12700" cap="flat">
              <a:solidFill>
                <a:srgbClr val="FFFFFF"/>
              </a:solidFill>
              <a:prstDash val="solid"/>
              <a:round/>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21" name="Predictive Model analysis"/>
            <p:cNvSpPr txBox="1"/>
            <p:nvPr/>
          </p:nvSpPr>
          <p:spPr>
            <a:xfrm>
              <a:off x="0" y="4552048"/>
              <a:ext cx="2071378" cy="53374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t">
              <a:spAutoFit/>
            </a:bodyPr>
            <a:lstStyle>
              <a:lvl1pPr algn="ctr" defTabSz="800100">
                <a:spcBef>
                  <a:spcPts val="700"/>
                </a:spcBef>
                <a:defRPr cap="all">
                  <a:solidFill>
                    <a:srgbClr val="FFFFFF"/>
                  </a:solidFill>
                </a:defRPr>
              </a:lvl1pPr>
            </a:lstStyle>
            <a:p>
              <a:r>
                <a:t>Predictive Model analysis</a:t>
              </a:r>
            </a:p>
          </p:txBody>
        </p:sp>
        <p:sp>
          <p:nvSpPr>
            <p:cNvPr id="122" name="Circle"/>
            <p:cNvSpPr/>
            <p:nvPr/>
          </p:nvSpPr>
          <p:spPr>
            <a:xfrm>
              <a:off x="2837786" y="2894945"/>
              <a:ext cx="1263541" cy="1263541"/>
            </a:xfrm>
            <a:prstGeom prst="ellipse">
              <a:avLst/>
            </a:prstGeom>
            <a:solidFill>
              <a:srgbClr val="CFE5EB"/>
            </a:solidFill>
            <a:ln w="12700" cap="flat">
              <a:noFill/>
              <a:miter lim="400000"/>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23" name="Square"/>
            <p:cNvSpPr/>
            <p:nvPr/>
          </p:nvSpPr>
          <p:spPr>
            <a:xfrm>
              <a:off x="3107065" y="3164224"/>
              <a:ext cx="724982" cy="724982"/>
            </a:xfrm>
            <a:prstGeom prst="rect">
              <a:avLst/>
            </a:prstGeom>
            <a:blipFill rotWithShape="1">
              <a:blip r:embed="rId5"/>
              <a:srcRect/>
              <a:stretch>
                <a:fillRect/>
              </a:stretch>
            </a:blipFill>
            <a:ln w="12700" cap="flat">
              <a:solidFill>
                <a:srgbClr val="FFFFFF"/>
              </a:solidFill>
              <a:prstDash val="solid"/>
              <a:round/>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24" name="Conclusions and Recommendations"/>
            <p:cNvSpPr txBox="1"/>
            <p:nvPr/>
          </p:nvSpPr>
          <p:spPr>
            <a:xfrm>
              <a:off x="2433868" y="4552048"/>
              <a:ext cx="2071378" cy="53374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t">
              <a:spAutoFit/>
            </a:bodyPr>
            <a:lstStyle>
              <a:lvl1pPr algn="ctr" defTabSz="800100">
                <a:spcBef>
                  <a:spcPts val="700"/>
                </a:spcBef>
                <a:defRPr cap="all">
                  <a:solidFill>
                    <a:srgbClr val="FFFFFF"/>
                  </a:solidFill>
                </a:defRPr>
              </a:lvl1pPr>
            </a:lstStyle>
            <a:p>
              <a:r>
                <a:t>Conclusions and Recommendations </a:t>
              </a:r>
            </a:p>
          </p:txBody>
        </p:sp>
      </p:grpSp>
      <p:pic>
        <p:nvPicPr>
          <p:cNvPr id="126" name="Picture 5" descr="Picture 5"/>
          <p:cNvPicPr>
            <a:picLocks noChangeAspect="1"/>
          </p:cNvPicPr>
          <p:nvPr/>
        </p:nvPicPr>
        <p:blipFill>
          <a:blip r:embed="rId6"/>
          <a:stretch>
            <a:fillRect/>
          </a:stretch>
        </p:blipFill>
        <p:spPr>
          <a:xfrm>
            <a:off x="1343794" y="5850501"/>
            <a:ext cx="1601738" cy="1007193"/>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28" name="Rectangle 41"/>
          <p:cNvSpPr/>
          <p:nvPr/>
        </p:nvSpPr>
        <p:spPr>
          <a:xfrm>
            <a:off x="0" y="0"/>
            <a:ext cx="12192000" cy="6858000"/>
          </a:xfrm>
          <a:prstGeom prst="rect">
            <a:avLst/>
          </a:prstGeom>
          <a:solidFill>
            <a:schemeClr val="accent1"/>
          </a:solidFill>
          <a:ln w="12700">
            <a:miter lim="400000"/>
          </a:ln>
        </p:spPr>
        <p:txBody>
          <a:bodyPr lIns="45719" rIns="45719"/>
          <a:lstStyle/>
          <a:p>
            <a:endParaRPr/>
          </a:p>
        </p:txBody>
      </p:sp>
      <p:sp>
        <p:nvSpPr>
          <p:cNvPr id="129" name="Rectangle 43"/>
          <p:cNvSpPr/>
          <p:nvPr/>
        </p:nvSpPr>
        <p:spPr>
          <a:xfrm>
            <a:off x="0" y="0"/>
            <a:ext cx="12192000"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30" name="Title 1"/>
          <p:cNvSpPr txBox="1">
            <a:spLocks noGrp="1"/>
          </p:cNvSpPr>
          <p:nvPr>
            <p:ph type="title"/>
          </p:nvPr>
        </p:nvSpPr>
        <p:spPr>
          <a:xfrm>
            <a:off x="603503" y="770467"/>
            <a:ext cx="4205570" cy="3352801"/>
          </a:xfrm>
          <a:prstGeom prst="rect">
            <a:avLst/>
          </a:prstGeom>
        </p:spPr>
        <p:txBody>
          <a:bodyPr anchor="b"/>
          <a:lstStyle>
            <a:lvl1pPr>
              <a:lnSpc>
                <a:spcPct val="80000"/>
              </a:lnSpc>
              <a:defRPr sz="7200" spc="-200">
                <a:solidFill>
                  <a:srgbClr val="FFFFFF"/>
                </a:solidFill>
              </a:defRPr>
            </a:lvl1pPr>
          </a:lstStyle>
          <a:p>
            <a:r>
              <a:t>Project Charter:</a:t>
            </a:r>
          </a:p>
        </p:txBody>
      </p:sp>
      <p:sp>
        <p:nvSpPr>
          <p:cNvPr id="131" name="Rectangle 45"/>
          <p:cNvSpPr/>
          <p:nvPr/>
        </p:nvSpPr>
        <p:spPr>
          <a:xfrm>
            <a:off x="5452536" y="0"/>
            <a:ext cx="6739464" cy="6858000"/>
          </a:xfrm>
          <a:prstGeom prst="rect">
            <a:avLst/>
          </a:prstGeom>
          <a:solidFill>
            <a:srgbClr val="FFFFFF"/>
          </a:solidFill>
          <a:ln w="12700">
            <a:miter lim="400000"/>
          </a:ln>
        </p:spPr>
        <p:txBody>
          <a:bodyPr lIns="45719" rIns="45719" anchor="ctr"/>
          <a:lstStyle/>
          <a:p>
            <a:pPr algn="ctr">
              <a:defRPr>
                <a:solidFill>
                  <a:srgbClr val="FFFFFF"/>
                </a:solidFill>
              </a:defRPr>
            </a:pPr>
            <a:endParaRPr/>
          </a:p>
        </p:txBody>
      </p:sp>
      <p:graphicFrame>
        <p:nvGraphicFramePr>
          <p:cNvPr id="132" name="Table 5"/>
          <p:cNvGraphicFramePr/>
          <p:nvPr>
            <p:extLst>
              <p:ext uri="{D42A27DB-BD31-4B8C-83A1-F6EECF244321}">
                <p14:modId xmlns:p14="http://schemas.microsoft.com/office/powerpoint/2010/main" val="2358946847"/>
              </p:ext>
            </p:extLst>
          </p:nvPr>
        </p:nvGraphicFramePr>
        <p:xfrm>
          <a:off x="5456902" y="159774"/>
          <a:ext cx="6669293" cy="6507640"/>
        </p:xfrm>
        <a:graphic>
          <a:graphicData uri="http://schemas.openxmlformats.org/drawingml/2006/table">
            <a:tbl>
              <a:tblPr firstRow="1" bandRow="1">
                <a:tableStyleId>{4C3C2611-4C71-4FC5-86AE-919BDF0F9419}</a:tableStyleId>
              </a:tblPr>
              <a:tblGrid>
                <a:gridCol w="3303288">
                  <a:extLst>
                    <a:ext uri="{9D8B030D-6E8A-4147-A177-3AD203B41FA5}">
                      <a16:colId xmlns:a16="http://schemas.microsoft.com/office/drawing/2014/main" val="20000"/>
                    </a:ext>
                  </a:extLst>
                </a:gridCol>
                <a:gridCol w="3366005">
                  <a:extLst>
                    <a:ext uri="{9D8B030D-6E8A-4147-A177-3AD203B41FA5}">
                      <a16:colId xmlns:a16="http://schemas.microsoft.com/office/drawing/2014/main" val="20001"/>
                    </a:ext>
                  </a:extLst>
                </a:gridCol>
              </a:tblGrid>
              <a:tr h="511605">
                <a:tc>
                  <a:txBody>
                    <a:bodyPr/>
                    <a:lstStyle/>
                    <a:p>
                      <a:pPr algn="l">
                        <a:defRPr sz="1800" b="0">
                          <a:solidFill>
                            <a:srgbClr val="000000"/>
                          </a:solidFill>
                        </a:defRPr>
                      </a:pPr>
                      <a:r>
                        <a:rPr sz="1000" dirty="0">
                          <a:solidFill>
                            <a:srgbClr val="FFFFFF"/>
                          </a:solidFill>
                          <a:latin typeface="+mj-lt"/>
                          <a:ea typeface="+mj-ea"/>
                          <a:cs typeface="+mj-cs"/>
                        </a:rPr>
                        <a:t>Project Name: Forecasting inflation rate and determining how it relates to per-capita GDP​</a:t>
                      </a:r>
                    </a:p>
                  </a:txBody>
                  <a:tcPr marL="24441" marR="24441" marT="24441" marB="24441" horzOverflow="overflow"/>
                </a:tc>
                <a:tc>
                  <a:txBody>
                    <a:bodyPr/>
                    <a:lstStyle/>
                    <a:p>
                      <a:pPr algn="l">
                        <a:defRPr sz="1800" b="0">
                          <a:solidFill>
                            <a:srgbClr val="000000"/>
                          </a:solidFill>
                        </a:defRPr>
                      </a:pPr>
                      <a:r>
                        <a:rPr sz="1000" dirty="0">
                          <a:solidFill>
                            <a:srgbClr val="FFFFFF"/>
                          </a:solidFill>
                          <a:latin typeface="+mj-lt"/>
                          <a:ea typeface="+mj-ea"/>
                          <a:cs typeface="+mj-cs"/>
                        </a:rPr>
                        <a:t>Champion:​</a:t>
                      </a:r>
                    </a:p>
                  </a:txBody>
                  <a:tcPr marL="24441" marR="24441" marT="24441" marB="24441" horzOverflow="overflow"/>
                </a:tc>
                <a:extLst>
                  <a:ext uri="{0D108BD9-81ED-4DB2-BD59-A6C34878D82A}">
                    <a16:rowId xmlns:a16="http://schemas.microsoft.com/office/drawing/2014/main" val="10000"/>
                  </a:ext>
                </a:extLst>
              </a:tr>
              <a:tr h="327428">
                <a:tc>
                  <a:txBody>
                    <a:bodyPr/>
                    <a:lstStyle/>
                    <a:p>
                      <a:pPr algn="l">
                        <a:defRPr sz="1800"/>
                      </a:pPr>
                      <a:r>
                        <a:rPr sz="1000" dirty="0"/>
                        <a:t>Business or Process Owner: ​</a:t>
                      </a:r>
                      <a:r>
                        <a:rPr lang="en-US" sz="1000" dirty="0"/>
                        <a:t>NA</a:t>
                      </a:r>
                      <a:endParaRPr sz="1000" dirty="0"/>
                    </a:p>
                  </a:txBody>
                  <a:tcPr marL="24441" marR="24441" marT="24441" marB="24441" horzOverflow="overflow"/>
                </a:tc>
                <a:tc>
                  <a:txBody>
                    <a:bodyPr/>
                    <a:lstStyle/>
                    <a:p>
                      <a:pPr algn="l">
                        <a:defRPr sz="1800"/>
                      </a:pPr>
                      <a:r>
                        <a:rPr sz="1000" dirty="0"/>
                        <a:t>Project Leader:  Kurma Teja Sambasiva </a:t>
                      </a:r>
                      <a:r>
                        <a:rPr sz="1000" dirty="0" err="1"/>
                        <a:t>rao</a:t>
                      </a:r>
                      <a:r>
                        <a:rPr sz="1000" dirty="0"/>
                        <a:t>​</a:t>
                      </a:r>
                    </a:p>
                  </a:txBody>
                  <a:tcPr marL="24441" marR="24441" marT="24441" marB="24441" horzOverflow="overflow"/>
                </a:tc>
                <a:extLst>
                  <a:ext uri="{0D108BD9-81ED-4DB2-BD59-A6C34878D82A}">
                    <a16:rowId xmlns:a16="http://schemas.microsoft.com/office/drawing/2014/main" val="10001"/>
                  </a:ext>
                </a:extLst>
              </a:tr>
              <a:tr h="1289250">
                <a:tc>
                  <a:txBody>
                    <a:bodyPr/>
                    <a:lstStyle/>
                    <a:p>
                      <a:pPr algn="l">
                        <a:defRPr sz="1800"/>
                      </a:pPr>
                      <a:r>
                        <a:rPr sz="1000" dirty="0"/>
                        <a:t>Problem Statement: Forecasting inflation rate and determining how it relates to per-capita GDP​
​
​</a:t>
                      </a:r>
                    </a:p>
                  </a:txBody>
                  <a:tcPr marL="24441" marR="24441" marT="24441" marB="24441" horzOverflow="overflow"/>
                </a:tc>
                <a:tc>
                  <a:txBody>
                    <a:bodyPr/>
                    <a:lstStyle/>
                    <a:p>
                      <a:pPr algn="l">
                        <a:defRPr sz="1800"/>
                      </a:pPr>
                      <a:r>
                        <a:rPr sz="1000" dirty="0"/>
                        <a:t>Project Goal:  The Goal of this project is to Forecast the Inflation rate and key attributes that affect it, Then To find the pattern or relation between per-capita </a:t>
                      </a:r>
                      <a:r>
                        <a:rPr sz="1000" dirty="0" err="1"/>
                        <a:t>Gdp</a:t>
                      </a:r>
                      <a:r>
                        <a:rPr sz="1000" dirty="0"/>
                        <a:t>, seeing if the inflation rate alters depending on a country’s per-capita and it’s financial status.​</a:t>
                      </a:r>
                    </a:p>
                  </a:txBody>
                  <a:tcPr marL="24441" marR="24441" marT="24441" marB="24441" horzOverflow="overflow"/>
                </a:tc>
                <a:extLst>
                  <a:ext uri="{0D108BD9-81ED-4DB2-BD59-A6C34878D82A}">
                    <a16:rowId xmlns:a16="http://schemas.microsoft.com/office/drawing/2014/main" val="10002"/>
                  </a:ext>
                </a:extLst>
              </a:tr>
              <a:tr h="1493891">
                <a:tc>
                  <a:txBody>
                    <a:bodyPr/>
                    <a:lstStyle/>
                    <a:p>
                      <a:pPr algn="l">
                        <a:defRPr sz="1800"/>
                      </a:pPr>
                      <a:r>
                        <a:rPr sz="1000" dirty="0"/>
                        <a:t>Business Case: Today, inflation plays a major role in economic crisis, the current inflation rate in the states is 8.62%, In the long term it might increase. The forecasted result will assist organizations, Business owners in budgeting for future Quarters, thereby planning Business strategies to combat inflation.​</a:t>
                      </a:r>
                    </a:p>
                  </a:txBody>
                  <a:tcPr marL="24441" marR="24441" marT="24441" marB="24441" horzOverflow="overflow"/>
                </a:tc>
                <a:tc>
                  <a:txBody>
                    <a:bodyPr/>
                    <a:lstStyle/>
                    <a:p>
                      <a:pPr algn="l">
                        <a:defRPr sz="1800"/>
                      </a:pPr>
                      <a:r>
                        <a:rPr sz="1000" dirty="0"/>
                        <a:t>Project Scope: The objective of this project is to Forecast and analyze the data involving the past Inflation rates, Validate the factors that affect it, provide a meaningful insight about the relation between inflation rate and per-capita GDP.​</a:t>
                      </a:r>
                    </a:p>
                  </a:txBody>
                  <a:tcPr marL="24441" marR="24441" marT="24441" marB="24441" horzOverflow="overflow"/>
                </a:tc>
                <a:extLst>
                  <a:ext uri="{0D108BD9-81ED-4DB2-BD59-A6C34878D82A}">
                    <a16:rowId xmlns:a16="http://schemas.microsoft.com/office/drawing/2014/main" val="10003"/>
                  </a:ext>
                </a:extLst>
              </a:tr>
              <a:tr h="2885466">
                <a:tc>
                  <a:txBody>
                    <a:bodyPr/>
                    <a:lstStyle/>
                    <a:p>
                      <a:pPr algn="l">
                        <a:defRPr sz="1800"/>
                      </a:pPr>
                      <a:r>
                        <a:rPr sz="1000" dirty="0"/>
                        <a:t>Team Members:​
​
Sai Akhilesh Veldi – 1002079415​
Dilip Kumar Allu – 1002086509​
</a:t>
                      </a:r>
                      <a:r>
                        <a:rPr sz="1000" dirty="0" err="1"/>
                        <a:t>Kakularapu</a:t>
                      </a:r>
                      <a:r>
                        <a:rPr sz="1000" dirty="0"/>
                        <a:t> Sreeja Reddy -1002072005​
Kurma Teja </a:t>
                      </a:r>
                      <a:r>
                        <a:rPr sz="1000" dirty="0" err="1"/>
                        <a:t>Sambasivarao</a:t>
                      </a:r>
                      <a:r>
                        <a:rPr sz="1000" dirty="0"/>
                        <a:t> -1002078603​
Venkata Sai Manikanta Reddy </a:t>
                      </a:r>
                      <a:r>
                        <a:rPr sz="1000" dirty="0" err="1"/>
                        <a:t>Yaradla</a:t>
                      </a:r>
                      <a:r>
                        <a:rPr sz="1000" dirty="0"/>
                        <a:t>- 1002007074​
​</a:t>
                      </a:r>
                    </a:p>
                  </a:txBody>
                  <a:tcPr marL="24441" marR="24441" marT="24441" marB="24441" horzOverflow="overflow"/>
                </a:tc>
                <a:tc>
                  <a:txBody>
                    <a:bodyPr/>
                    <a:lstStyle/>
                    <a:p>
                      <a:pPr algn="l">
                        <a:defRPr sz="1000"/>
                      </a:pPr>
                      <a:r>
                        <a:rPr dirty="0"/>
                        <a:t>Benefits:​</a:t>
                      </a:r>
                    </a:p>
                    <a:p>
                      <a:pPr marL="342900" indent="-342900" algn="just">
                        <a:buSzPct val="100000"/>
                        <a:buFont typeface="Arial"/>
                        <a:buChar char="•"/>
                        <a:defRPr sz="1000"/>
                      </a:pPr>
                      <a:r>
                        <a:rPr dirty="0"/>
                        <a:t>Assists the Business Owners, Organizations to plan combat strategies for future inflation rates.​</a:t>
                      </a:r>
                    </a:p>
                    <a:p>
                      <a:pPr marL="342900" indent="-342900" algn="just">
                        <a:buSzPct val="100000"/>
                        <a:buFont typeface="Arial"/>
                        <a:buChar char="•"/>
                        <a:defRPr sz="1000"/>
                      </a:pPr>
                      <a:r>
                        <a:rPr dirty="0"/>
                        <a:t>Assists Investors to invest according to the future rates, it gives an overview to invest in the bond market or not, so the investors can focus on Portfolio Diversification based on the result.​</a:t>
                      </a:r>
                    </a:p>
                    <a:p>
                      <a:pPr marL="342900" indent="-342900" algn="just">
                        <a:buSzPct val="100000"/>
                        <a:buFont typeface="Arial"/>
                        <a:buChar char="•"/>
                        <a:defRPr sz="1000"/>
                      </a:pPr>
                      <a:r>
                        <a:rPr dirty="0"/>
                        <a:t>Assists banks to make changes in Interest rates based on the forecasted future outcome.​</a:t>
                      </a:r>
                    </a:p>
                    <a:p>
                      <a:pPr marL="342900" indent="-342900" algn="just">
                        <a:buSzPct val="100000"/>
                        <a:buFont typeface="Arial"/>
                        <a:buChar char="•"/>
                        <a:defRPr sz="1000"/>
                      </a:pPr>
                      <a:r>
                        <a:rPr dirty="0"/>
                        <a:t>Assists Consumers on what prices may change in the long term.​</a:t>
                      </a:r>
                    </a:p>
                  </a:txBody>
                  <a:tcPr marL="24441" marR="24441" marT="24441" marB="24441" horzOverflow="overflow"/>
                </a:tc>
                <a:extLst>
                  <a:ext uri="{0D108BD9-81ED-4DB2-BD59-A6C34878D82A}">
                    <a16:rowId xmlns:a16="http://schemas.microsoft.com/office/drawing/2014/main" val="10004"/>
                  </a:ext>
                </a:extLst>
              </a:tr>
            </a:tbl>
          </a:graphicData>
        </a:graphic>
      </p:graphicFrame>
      <p:pic>
        <p:nvPicPr>
          <p:cNvPr id="133" name="Picture 8" descr="Picture 8"/>
          <p:cNvPicPr>
            <a:picLocks noChangeAspect="1"/>
          </p:cNvPicPr>
          <p:nvPr/>
        </p:nvPicPr>
        <p:blipFill>
          <a:blip r:embed="rId2"/>
          <a:stretch>
            <a:fillRect/>
          </a:stretch>
        </p:blipFill>
        <p:spPr>
          <a:xfrm>
            <a:off x="1331503" y="5838209"/>
            <a:ext cx="1614027" cy="1019484"/>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7"/>
          <p:cNvSpPr/>
          <p:nvPr/>
        </p:nvSpPr>
        <p:spPr>
          <a:xfrm>
            <a:off x="-1" y="0"/>
            <a:ext cx="4059082"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36" name="Title 1"/>
          <p:cNvSpPr txBox="1">
            <a:spLocks noGrp="1"/>
          </p:cNvSpPr>
          <p:nvPr>
            <p:ph type="title"/>
          </p:nvPr>
        </p:nvSpPr>
        <p:spPr>
          <a:xfrm>
            <a:off x="657223" y="936711"/>
            <a:ext cx="2988267" cy="4984578"/>
          </a:xfrm>
          <a:prstGeom prst="rect">
            <a:avLst/>
          </a:prstGeom>
        </p:spPr>
        <p:txBody>
          <a:bodyPr/>
          <a:lstStyle>
            <a:lvl1pPr>
              <a:defRPr sz="4400" spc="-200"/>
            </a:lvl1pPr>
          </a:lstStyle>
          <a:p>
            <a:r>
              <a:t>Model Selection M</a:t>
            </a:r>
          </a:p>
        </p:txBody>
      </p:sp>
      <p:sp>
        <p:nvSpPr>
          <p:cNvPr id="137" name="Content Placeholder 2"/>
          <p:cNvSpPr txBox="1">
            <a:spLocks noGrp="1"/>
          </p:cNvSpPr>
          <p:nvPr>
            <p:ph type="body" idx="1"/>
          </p:nvPr>
        </p:nvSpPr>
        <p:spPr>
          <a:xfrm>
            <a:off x="4614388" y="936711"/>
            <a:ext cx="6815992" cy="4984578"/>
          </a:xfrm>
          <a:prstGeom prst="rect">
            <a:avLst/>
          </a:prstGeom>
        </p:spPr>
        <p:txBody>
          <a:bodyPr anchor="ctr"/>
          <a:lstStyle/>
          <a:p>
            <a:br/>
            <a:endParaRPr/>
          </a:p>
          <a:p>
            <a:endParaRPr/>
          </a:p>
        </p:txBody>
      </p:sp>
      <p:sp>
        <p:nvSpPr>
          <p:cNvPr id="138" name="TextBox 3"/>
          <p:cNvSpPr txBox="1"/>
          <p:nvPr/>
        </p:nvSpPr>
        <p:spPr>
          <a:xfrm>
            <a:off x="531187" y="2679290"/>
            <a:ext cx="3478898" cy="1223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4000">
                <a:solidFill>
                  <a:srgbClr val="FFFFFF"/>
                </a:solidFill>
              </a:defRPr>
            </a:lvl1pPr>
          </a:lstStyle>
          <a:p>
            <a:r>
              <a:t>Model Selection:</a:t>
            </a:r>
          </a:p>
        </p:txBody>
      </p:sp>
      <p:sp>
        <p:nvSpPr>
          <p:cNvPr id="139" name="TextBox 4"/>
          <p:cNvSpPr txBox="1"/>
          <p:nvPr/>
        </p:nvSpPr>
        <p:spPr>
          <a:xfrm>
            <a:off x="4462861" y="926690"/>
            <a:ext cx="7432696" cy="18313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2800" b="1">
                <a:latin typeface="Times Roman"/>
                <a:ea typeface="Times Roman"/>
                <a:cs typeface="Times Roman"/>
                <a:sym typeface="Times Roman"/>
              </a:defRPr>
            </a:pPr>
            <a:r>
              <a:t>Linear Regression​:</a:t>
            </a:r>
          </a:p>
          <a:p>
            <a:pPr>
              <a:defRPr sz="2800">
                <a:latin typeface="Times Roman"/>
                <a:ea typeface="Times Roman"/>
                <a:cs typeface="Times Roman"/>
                <a:sym typeface="Times Roman"/>
              </a:defRPr>
            </a:pPr>
            <a:r>
              <a:t>​</a:t>
            </a:r>
          </a:p>
          <a:p>
            <a:pPr marL="457200" indent="-457200">
              <a:buSzPct val="100000"/>
              <a:buFont typeface="Helvetica"/>
              <a:buChar char="•"/>
              <a:defRPr>
                <a:latin typeface="Times Roman"/>
                <a:ea typeface="Times Roman"/>
                <a:cs typeface="Times Roman"/>
                <a:sym typeface="Times Roman"/>
              </a:defRPr>
            </a:pPr>
            <a:r>
              <a:t>Multiple linear regression is used to estimate the relationship between two or more independent variables and one dependent variable.</a:t>
            </a:r>
          </a:p>
          <a:p>
            <a:pPr marL="457200" indent="-457200">
              <a:buSzPct val="100000"/>
              <a:buFont typeface="Helvetica"/>
              <a:buChar char="•"/>
              <a:defRPr>
                <a:latin typeface="Times Roman"/>
                <a:ea typeface="Times Roman"/>
                <a:cs typeface="Times Roman"/>
                <a:sym typeface="Times Roman"/>
              </a:defRPr>
            </a:pPr>
            <a:r>
              <a:t>Here, the dependent variable is the Inflation rate</a:t>
            </a:r>
          </a:p>
        </p:txBody>
      </p:sp>
      <p:pic>
        <p:nvPicPr>
          <p:cNvPr id="140" name="Picture 8" descr="Picture 8"/>
          <p:cNvPicPr>
            <a:picLocks noChangeAspect="1"/>
          </p:cNvPicPr>
          <p:nvPr/>
        </p:nvPicPr>
        <p:blipFill>
          <a:blip r:embed="rId2"/>
          <a:stretch>
            <a:fillRect/>
          </a:stretch>
        </p:blipFill>
        <p:spPr>
          <a:xfrm>
            <a:off x="925921" y="5924241"/>
            <a:ext cx="1491126" cy="933452"/>
          </a:xfrm>
          <a:prstGeom prst="rect">
            <a:avLst/>
          </a:prstGeom>
          <a:ln w="12700">
            <a:miter lim="400000"/>
          </a:ln>
        </p:spPr>
      </p:pic>
      <p:pic>
        <p:nvPicPr>
          <p:cNvPr id="141" name="Image" descr="Image"/>
          <p:cNvPicPr>
            <a:picLocks noChangeAspect="1"/>
          </p:cNvPicPr>
          <p:nvPr/>
        </p:nvPicPr>
        <p:blipFill>
          <a:blip r:embed="rId3"/>
          <a:stretch>
            <a:fillRect/>
          </a:stretch>
        </p:blipFill>
        <p:spPr>
          <a:xfrm>
            <a:off x="5190284" y="2768600"/>
            <a:ext cx="5105401" cy="3530600"/>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Rectangle 7"/>
          <p:cNvSpPr/>
          <p:nvPr/>
        </p:nvSpPr>
        <p:spPr>
          <a:xfrm>
            <a:off x="-1" y="0"/>
            <a:ext cx="4059082"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44" name="Title 1"/>
          <p:cNvSpPr txBox="1">
            <a:spLocks noGrp="1"/>
          </p:cNvSpPr>
          <p:nvPr>
            <p:ph type="title"/>
          </p:nvPr>
        </p:nvSpPr>
        <p:spPr>
          <a:xfrm>
            <a:off x="657223" y="936711"/>
            <a:ext cx="2988267" cy="4984578"/>
          </a:xfrm>
          <a:prstGeom prst="rect">
            <a:avLst/>
          </a:prstGeom>
        </p:spPr>
        <p:txBody>
          <a:bodyPr/>
          <a:lstStyle/>
          <a:p>
            <a:pPr defTabSz="722376">
              <a:spcBef>
                <a:spcPts val="1000"/>
              </a:spcBef>
              <a:defRPr sz="3476" spc="-94"/>
            </a:pPr>
            <a:endParaRPr/>
          </a:p>
          <a:p>
            <a:pPr defTabSz="722376">
              <a:spcBef>
                <a:spcPts val="1000"/>
              </a:spcBef>
              <a:defRPr sz="3081" spc="-158"/>
            </a:pPr>
            <a:br>
              <a:rPr sz="3476" spc="-94"/>
            </a:br>
            <a:endParaRPr sz="3476" spc="-94"/>
          </a:p>
          <a:p>
            <a:pPr marL="225742" indent="-225742" defTabSz="722376">
              <a:spcBef>
                <a:spcPts val="1000"/>
              </a:spcBef>
              <a:buSzPct val="100000"/>
              <a:buFont typeface="Arial"/>
              <a:defRPr sz="3081" spc="-158">
                <a:solidFill>
                  <a:srgbClr val="FFFFFF"/>
                </a:solidFill>
              </a:defRPr>
            </a:pPr>
            <a:r>
              <a:t>Predictive Model Analysis:</a:t>
            </a:r>
            <a:endParaRPr sz="3792" spc="-94"/>
          </a:p>
          <a:p>
            <a:pPr marL="225742" indent="-225742" defTabSz="722376">
              <a:spcBef>
                <a:spcPts val="1000"/>
              </a:spcBef>
              <a:buSzPct val="100000"/>
              <a:buFont typeface="Arial"/>
              <a:defRPr sz="3081" spc="-158"/>
            </a:pPr>
            <a:r>
              <a:t>Conclusions and Recommendations</a:t>
            </a:r>
            <a:endParaRPr sz="3792" spc="-94"/>
          </a:p>
          <a:p>
            <a:pPr marL="225742" indent="-225742" defTabSz="722376">
              <a:spcBef>
                <a:spcPts val="1000"/>
              </a:spcBef>
              <a:buSzPct val="100000"/>
              <a:buFont typeface="Arial"/>
              <a:defRPr sz="3081" spc="-158"/>
            </a:pPr>
            <a:r>
              <a:t>3. Conclusions and Recommendations</a:t>
            </a:r>
          </a:p>
        </p:txBody>
      </p:sp>
      <p:sp>
        <p:nvSpPr>
          <p:cNvPr id="145" name="Content Placeholder 2"/>
          <p:cNvSpPr txBox="1">
            <a:spLocks noGrp="1"/>
          </p:cNvSpPr>
          <p:nvPr>
            <p:ph type="body" idx="1"/>
          </p:nvPr>
        </p:nvSpPr>
        <p:spPr>
          <a:xfrm>
            <a:off x="4614388" y="936711"/>
            <a:ext cx="6815992" cy="4984578"/>
          </a:xfrm>
          <a:prstGeom prst="rect">
            <a:avLst/>
          </a:prstGeom>
        </p:spPr>
        <p:txBody>
          <a:bodyPr anchor="ctr"/>
          <a:lstStyle>
            <a:lvl1pPr>
              <a:defRPr sz="4000">
                <a:solidFill>
                  <a:srgbClr val="FFFFFF"/>
                </a:solidFill>
              </a:defRPr>
            </a:lvl1pPr>
          </a:lstStyle>
          <a:p>
            <a:r>
              <a:t> Predictive Model analysis</a:t>
            </a:r>
          </a:p>
        </p:txBody>
      </p:sp>
      <p:pic>
        <p:nvPicPr>
          <p:cNvPr id="146" name="Picture 4" descr="Picture 4"/>
          <p:cNvPicPr>
            <a:picLocks noChangeAspect="1"/>
          </p:cNvPicPr>
          <p:nvPr/>
        </p:nvPicPr>
        <p:blipFill>
          <a:blip r:embed="rId2"/>
          <a:stretch>
            <a:fillRect/>
          </a:stretch>
        </p:blipFill>
        <p:spPr>
          <a:xfrm>
            <a:off x="864470" y="5924241"/>
            <a:ext cx="1491125" cy="933452"/>
          </a:xfrm>
          <a:prstGeom prst="rect">
            <a:avLst/>
          </a:prstGeom>
          <a:ln w="12700">
            <a:miter lim="400000"/>
          </a:ln>
        </p:spPr>
      </p:pic>
      <p:sp>
        <p:nvSpPr>
          <p:cNvPr id="147" name="We have predicted the ‘Inflation rate’ with help of these following properties 'YEAR', 'Purchasing Power', 'Population(in millions)', 'Current account balance U.S. dollars (Billions of U.S. dollars)','GDP', 'Percapita GDP’.…"/>
          <p:cNvSpPr txBox="1"/>
          <p:nvPr/>
        </p:nvSpPr>
        <p:spPr>
          <a:xfrm>
            <a:off x="4519083" y="674196"/>
            <a:ext cx="7239370" cy="495474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marL="320842" indent="-320842">
              <a:buSzPct val="100000"/>
              <a:buChar char="•"/>
              <a:defRPr sz="3200"/>
            </a:pPr>
            <a:r>
              <a:t>We have predicted the ‘Inflation rate’ with help of these following properties 'YEAR', 'Purchasing Power', 'Population(in millions)', 'Current account balance U.S. dollars (Billions of U.S. dollars)','GDP', 'Percapita GDP’.</a:t>
            </a:r>
          </a:p>
          <a:p>
            <a:pPr>
              <a:defRPr sz="3200"/>
            </a:pPr>
            <a:endParaRPr/>
          </a:p>
          <a:p>
            <a:pPr marL="320842" indent="-320842">
              <a:buSzPct val="100000"/>
              <a:buChar char="•"/>
              <a:defRPr sz="3200"/>
            </a:pPr>
            <a:r>
              <a:t>From our prediction, We have seen that there is a correlation between these variables.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Rectangle 7"/>
          <p:cNvSpPr/>
          <p:nvPr/>
        </p:nvSpPr>
        <p:spPr>
          <a:xfrm>
            <a:off x="-1" y="0"/>
            <a:ext cx="4059082"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50" name="Title 1"/>
          <p:cNvSpPr txBox="1">
            <a:spLocks noGrp="1"/>
          </p:cNvSpPr>
          <p:nvPr>
            <p:ph type="title"/>
          </p:nvPr>
        </p:nvSpPr>
        <p:spPr>
          <a:xfrm>
            <a:off x="657223" y="936711"/>
            <a:ext cx="2988267" cy="4984578"/>
          </a:xfrm>
          <a:prstGeom prst="rect">
            <a:avLst/>
          </a:prstGeom>
        </p:spPr>
        <p:txBody>
          <a:bodyPr lIns="45719" tIns="45720" rIns="45719" bIns="45720" anchor="ctr">
            <a:normAutofit/>
          </a:bodyPr>
          <a:lstStyle/>
          <a:p>
            <a:pPr>
              <a:defRPr sz="4400">
                <a:solidFill>
                  <a:srgbClr val="FFFFFF"/>
                </a:solidFill>
              </a:defRPr>
            </a:pPr>
            <a:r>
              <a:rPr lang="en-US" dirty="0">
                <a:ea typeface="+mj-lt"/>
                <a:cs typeface="+mj-lt"/>
              </a:rPr>
              <a:t>Predictive Model Analysis:</a:t>
            </a:r>
            <a:endParaRPr lang="en-US" dirty="0"/>
          </a:p>
        </p:txBody>
      </p:sp>
      <p:sp>
        <p:nvSpPr>
          <p:cNvPr id="151" name="Content Placeholder 2"/>
          <p:cNvSpPr txBox="1">
            <a:spLocks noGrp="1"/>
          </p:cNvSpPr>
          <p:nvPr>
            <p:ph type="body" idx="1"/>
          </p:nvPr>
        </p:nvSpPr>
        <p:spPr>
          <a:xfrm>
            <a:off x="4614388" y="936711"/>
            <a:ext cx="6815992" cy="4984578"/>
          </a:xfrm>
          <a:prstGeom prst="rect">
            <a:avLst/>
          </a:prstGeom>
        </p:spPr>
        <p:txBody>
          <a:bodyPr anchor="ctr"/>
          <a:lstStyle/>
          <a:p>
            <a:r>
              <a:t>Our model predicts the inflation rate of any year if the dependent variables that we have considered are given to the model</a:t>
            </a:r>
          </a:p>
          <a:p>
            <a:endParaRPr/>
          </a:p>
          <a:p>
            <a:endParaRPr/>
          </a:p>
          <a:p>
            <a:endParaRPr/>
          </a:p>
          <a:p>
            <a:endParaRPr/>
          </a:p>
          <a:p>
            <a:endParaRPr/>
          </a:p>
          <a:p>
            <a:endParaRPr/>
          </a:p>
        </p:txBody>
      </p:sp>
      <p:pic>
        <p:nvPicPr>
          <p:cNvPr id="152" name="Screenshot 2022-12-02 at 1.32.53 PM.png" descr="Screenshot 2022-12-02 at 1.32.53 PM.png"/>
          <p:cNvPicPr>
            <a:picLocks noChangeAspect="1"/>
          </p:cNvPicPr>
          <p:nvPr/>
        </p:nvPicPr>
        <p:blipFill>
          <a:blip r:embed="rId2"/>
          <a:srcRect b="6711"/>
          <a:stretch>
            <a:fillRect/>
          </a:stretch>
        </p:blipFill>
        <p:spPr>
          <a:xfrm>
            <a:off x="4737896" y="2711687"/>
            <a:ext cx="6301749" cy="3759413"/>
          </a:xfrm>
          <a:prstGeom prst="rect">
            <a:avLst/>
          </a:prstGeom>
          <a:ln w="12700">
            <a:miter lim="400000"/>
          </a:ln>
        </p:spPr>
      </p:pic>
      <p:pic>
        <p:nvPicPr>
          <p:cNvPr id="3" name="Picture 4" descr="Picture 4">
            <a:extLst>
              <a:ext uri="{FF2B5EF4-FFF2-40B4-BE49-F238E27FC236}">
                <a16:creationId xmlns:a16="http://schemas.microsoft.com/office/drawing/2014/main" id="{6B2C4471-BC93-3856-6437-B1EB929FD47B}"/>
              </a:ext>
            </a:extLst>
          </p:cNvPr>
          <p:cNvPicPr>
            <a:picLocks noChangeAspect="1"/>
          </p:cNvPicPr>
          <p:nvPr/>
        </p:nvPicPr>
        <p:blipFill>
          <a:blip r:embed="rId3"/>
          <a:stretch>
            <a:fillRect/>
          </a:stretch>
        </p:blipFill>
        <p:spPr>
          <a:xfrm>
            <a:off x="726081" y="6120888"/>
            <a:ext cx="1183867" cy="736805"/>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Rectangle 20"/>
          <p:cNvSpPr/>
          <p:nvPr/>
        </p:nvSpPr>
        <p:spPr>
          <a:xfrm>
            <a:off x="-1" y="0"/>
            <a:ext cx="4059082"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55" name="Title 1"/>
          <p:cNvSpPr txBox="1">
            <a:spLocks noGrp="1"/>
          </p:cNvSpPr>
          <p:nvPr>
            <p:ph type="title"/>
          </p:nvPr>
        </p:nvSpPr>
        <p:spPr>
          <a:xfrm>
            <a:off x="657223" y="936711"/>
            <a:ext cx="2988267" cy="4984578"/>
          </a:xfrm>
          <a:prstGeom prst="rect">
            <a:avLst/>
          </a:prstGeom>
        </p:spPr>
        <p:txBody>
          <a:bodyPr/>
          <a:lstStyle/>
          <a:p>
            <a:pPr marL="285750" indent="-285750">
              <a:spcBef>
                <a:spcPts val="1300"/>
              </a:spcBef>
              <a:buSzPct val="100000"/>
              <a:buFont typeface="Arial"/>
              <a:buChar char="•"/>
              <a:defRPr sz="4000" spc="-200">
                <a:solidFill>
                  <a:srgbClr val="FFFFFF"/>
                </a:solidFill>
              </a:defRPr>
            </a:pPr>
            <a:r>
              <a:t>Conclusions         &amp; </a:t>
            </a:r>
            <a:br/>
            <a:r>
              <a:t>Recommendations.</a:t>
            </a:r>
          </a:p>
          <a:p>
            <a:pPr>
              <a:defRPr sz="4000" spc="-200">
                <a:solidFill>
                  <a:srgbClr val="FFFFFF"/>
                </a:solidFill>
              </a:defRPr>
            </a:pPr>
            <a:r>
              <a:t>     </a:t>
            </a:r>
          </a:p>
        </p:txBody>
      </p:sp>
      <p:pic>
        <p:nvPicPr>
          <p:cNvPr id="156" name="Picture 4" descr="Picture 4"/>
          <p:cNvPicPr>
            <a:picLocks noChangeAspect="1"/>
          </p:cNvPicPr>
          <p:nvPr/>
        </p:nvPicPr>
        <p:blipFill>
          <a:blip r:embed="rId2"/>
          <a:stretch>
            <a:fillRect/>
          </a:stretch>
        </p:blipFill>
        <p:spPr>
          <a:xfrm>
            <a:off x="726081" y="6120888"/>
            <a:ext cx="1183867" cy="736805"/>
          </a:xfrm>
          <a:prstGeom prst="rect">
            <a:avLst/>
          </a:prstGeom>
          <a:ln w="12700">
            <a:miter lim="400000"/>
          </a:ln>
        </p:spPr>
      </p:pic>
      <p:sp>
        <p:nvSpPr>
          <p:cNvPr id="157" name="Hence, We have conclude that characteristics like Population, GDP, Purchasing power, Current account balance play an important role to affect the Inflation rates of any country."/>
          <p:cNvSpPr txBox="1"/>
          <p:nvPr/>
        </p:nvSpPr>
        <p:spPr>
          <a:xfrm>
            <a:off x="4496222" y="608156"/>
            <a:ext cx="4059081" cy="1754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tIns="45720" rIns="45719" bIns="45720" anchor="t">
            <a:spAutoFit/>
          </a:bodyPr>
          <a:lstStyle>
            <a:lvl1pPr marL="180473" indent="-180473" algn="just">
              <a:buSzPct val="100000"/>
              <a:buChar char="•"/>
            </a:lvl1pPr>
          </a:lstStyle>
          <a:p>
            <a:pPr marL="180340" indent="-180340"/>
            <a:r>
              <a:rPr dirty="0"/>
              <a:t>Hence, We have </a:t>
            </a:r>
            <a:r>
              <a:rPr lang="en-US" dirty="0"/>
              <a:t>concluded</a:t>
            </a:r>
            <a:r>
              <a:rPr dirty="0"/>
              <a:t> that </a:t>
            </a:r>
            <a:r>
              <a:rPr lang="en-US" dirty="0"/>
              <a:t>apart from characteristics</a:t>
            </a:r>
            <a:r>
              <a:rPr dirty="0"/>
              <a:t> like Population, GDP, Purchasing power, Current account </a:t>
            </a:r>
            <a:r>
              <a:rPr lang="en-US" dirty="0"/>
              <a:t>balance. Per-capita GDP play</a:t>
            </a:r>
            <a:r>
              <a:rPr dirty="0"/>
              <a:t> an important role to affect the Inflation rates of any country</a:t>
            </a:r>
            <a:r>
              <a:rPr lang="en-US" dirty="0"/>
              <a: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4FC05-67DD-FBD3-9C66-3D160477C19C}"/>
              </a:ext>
            </a:extLst>
          </p:cNvPr>
          <p:cNvSpPr>
            <a:spLocks noGrp="1"/>
          </p:cNvSpPr>
          <p:nvPr>
            <p:ph type="title"/>
          </p:nvPr>
        </p:nvSpPr>
        <p:spPr>
          <a:xfrm>
            <a:off x="603504" y="770467"/>
            <a:ext cx="10782301" cy="3352801"/>
          </a:xfrm>
        </p:spPr>
        <p:txBody>
          <a:bodyPr lIns="45719" tIns="45720" rIns="45719" bIns="45720" anchor="b">
            <a:normAutofit/>
          </a:bodyPr>
          <a:lstStyle/>
          <a:p>
            <a:r>
              <a:rPr lang="en-US" dirty="0"/>
              <a:t>Thank you!</a:t>
            </a:r>
          </a:p>
        </p:txBody>
      </p:sp>
      <p:sp>
        <p:nvSpPr>
          <p:cNvPr id="8" name="Text Placeholder 2">
            <a:extLst>
              <a:ext uri="{FF2B5EF4-FFF2-40B4-BE49-F238E27FC236}">
                <a16:creationId xmlns:a16="http://schemas.microsoft.com/office/drawing/2014/main" id="{11E80761-E450-415A-D08B-9A67A1111D27}"/>
              </a:ext>
            </a:extLst>
          </p:cNvPr>
          <p:cNvSpPr>
            <a:spLocks noGrp="1"/>
          </p:cNvSpPr>
          <p:nvPr>
            <p:ph type="body" sz="quarter" idx="1"/>
          </p:nvPr>
        </p:nvSpPr>
        <p:spPr>
          <a:xfrm>
            <a:off x="667512" y="4206876"/>
            <a:ext cx="9228202" cy="1645921"/>
          </a:xfrm>
        </p:spPr>
        <p:txBody>
          <a:bodyPr/>
          <a:lstStyle/>
          <a:p>
            <a:endParaRPr lang="en-US"/>
          </a:p>
        </p:txBody>
      </p:sp>
      <p:pic>
        <p:nvPicPr>
          <p:cNvPr id="5" name="Picture 4" descr="Picture 4">
            <a:extLst>
              <a:ext uri="{FF2B5EF4-FFF2-40B4-BE49-F238E27FC236}">
                <a16:creationId xmlns:a16="http://schemas.microsoft.com/office/drawing/2014/main" id="{E205CD31-BD66-9F7F-0C8F-2D8A5223CCBB}"/>
              </a:ext>
            </a:extLst>
          </p:cNvPr>
          <p:cNvPicPr>
            <a:picLocks noChangeAspect="1"/>
          </p:cNvPicPr>
          <p:nvPr/>
        </p:nvPicPr>
        <p:blipFill>
          <a:blip r:embed="rId2"/>
          <a:stretch>
            <a:fillRect/>
          </a:stretch>
        </p:blipFill>
        <p:spPr>
          <a:xfrm>
            <a:off x="666550" y="6120888"/>
            <a:ext cx="1183867" cy="736805"/>
          </a:xfrm>
          <a:prstGeom prst="rect">
            <a:avLst/>
          </a:prstGeom>
          <a:ln w="12700">
            <a:miter lim="400000"/>
          </a:ln>
        </p:spPr>
      </p:pic>
    </p:spTree>
    <p:extLst>
      <p:ext uri="{BB962C8B-B14F-4D97-AF65-F5344CB8AC3E}">
        <p14:creationId xmlns:p14="http://schemas.microsoft.com/office/powerpoint/2010/main" val="2536484582"/>
      </p:ext>
    </p:extLst>
  </p:cSld>
  <p:clrMapOvr>
    <a:masterClrMapping/>
  </p:clrMapOvr>
  <p:transition spd="med"/>
</p:sld>
</file>

<file path=ppt/theme/theme1.xml><?xml version="1.0" encoding="utf-8"?>
<a:theme xmlns:a="http://schemas.openxmlformats.org/drawingml/2006/main" name="Metropolitan">
  <a:themeElements>
    <a:clrScheme name="Metropolitan">
      <a:dk1>
        <a:srgbClr val="000000"/>
      </a:dk1>
      <a:lt1>
        <a:srgbClr val="FFFFFF"/>
      </a:lt1>
      <a:dk2>
        <a:srgbClr val="A7A7A7"/>
      </a:dk2>
      <a:lt2>
        <a:srgbClr val="535353"/>
      </a:lt2>
      <a:accent1>
        <a:srgbClr val="50B4C8"/>
      </a:accent1>
      <a:accent2>
        <a:srgbClr val="A8B97F"/>
      </a:accent2>
      <a:accent3>
        <a:srgbClr val="9B9256"/>
      </a:accent3>
      <a:accent4>
        <a:srgbClr val="657689"/>
      </a:accent4>
      <a:accent5>
        <a:srgbClr val="7A855D"/>
      </a:accent5>
      <a:accent6>
        <a:srgbClr val="84AC9D"/>
      </a:accent6>
      <a:hlink>
        <a:srgbClr val="0000FF"/>
      </a:hlink>
      <a:folHlink>
        <a:srgbClr val="FF00FF"/>
      </a:folHlink>
    </a:clrScheme>
    <a:fontScheme name="Metropolitan">
      <a:majorFont>
        <a:latin typeface="Calibri Light"/>
        <a:ea typeface="Calibri Light"/>
        <a:cs typeface="Calibri Light"/>
      </a:majorFont>
      <a:minorFont>
        <a:latin typeface="Helvetica"/>
        <a:ea typeface="Helvetica"/>
        <a:cs typeface="Helvetica"/>
      </a:minorFont>
    </a:fontScheme>
    <a:fmtScheme name="Metropolit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etropolitan">
  <a:themeElements>
    <a:clrScheme name="Metropolitan">
      <a:dk1>
        <a:srgbClr val="000000"/>
      </a:dk1>
      <a:lt1>
        <a:srgbClr val="FFFFFF"/>
      </a:lt1>
      <a:dk2>
        <a:srgbClr val="A7A7A7"/>
      </a:dk2>
      <a:lt2>
        <a:srgbClr val="535353"/>
      </a:lt2>
      <a:accent1>
        <a:srgbClr val="50B4C8"/>
      </a:accent1>
      <a:accent2>
        <a:srgbClr val="A8B97F"/>
      </a:accent2>
      <a:accent3>
        <a:srgbClr val="9B9256"/>
      </a:accent3>
      <a:accent4>
        <a:srgbClr val="657689"/>
      </a:accent4>
      <a:accent5>
        <a:srgbClr val="7A855D"/>
      </a:accent5>
      <a:accent6>
        <a:srgbClr val="84AC9D"/>
      </a:accent6>
      <a:hlink>
        <a:srgbClr val="0000FF"/>
      </a:hlink>
      <a:folHlink>
        <a:srgbClr val="FF00FF"/>
      </a:folHlink>
    </a:clrScheme>
    <a:fontScheme name="Metropolitan">
      <a:majorFont>
        <a:latin typeface="Calibri Light"/>
        <a:ea typeface="Calibri Light"/>
        <a:cs typeface="Calibri Light"/>
      </a:majorFont>
      <a:minorFont>
        <a:latin typeface="Helvetica"/>
        <a:ea typeface="Helvetica"/>
        <a:cs typeface="Helvetica"/>
      </a:minorFont>
    </a:fontScheme>
    <a:fmtScheme name="Metropolit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TotalTime>
  <Words>569</Words>
  <Application>Microsoft Office PowerPoint</Application>
  <PresentationFormat>Widescreen</PresentationFormat>
  <Paragraphs>53</Paragraphs>
  <Slides>8</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Batang</vt:lpstr>
      <vt:lpstr>Arial</vt:lpstr>
      <vt:lpstr>Calibri Light</vt:lpstr>
      <vt:lpstr>Helvetica</vt:lpstr>
      <vt:lpstr>Times Roman</vt:lpstr>
      <vt:lpstr>Metropolitan</vt:lpstr>
      <vt:lpstr>Forecasting Inflation Rate &amp; Determining How it relates to Per-Capita GDP</vt:lpstr>
      <vt:lpstr>Index:</vt:lpstr>
      <vt:lpstr>Project Charter:</vt:lpstr>
      <vt:lpstr>Model Selection M</vt:lpstr>
      <vt:lpstr>   Predictive Model Analysis: Conclusions and Recommendations 3. Conclusions and Recommendations</vt:lpstr>
      <vt:lpstr>Predictive Model Analysis:</vt:lpstr>
      <vt:lpstr>Conclusions         &amp;  Recommendations.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Forecasting Inflation Rate &amp; Determining How it relates to Per-Capita GDP</dc:title>
  <dc:creator>Veldi Akhilesh Sai</dc:creator>
  <cp:lastModifiedBy>Veldi, Sai Akhilesh</cp:lastModifiedBy>
  <cp:revision>28</cp:revision>
  <dcterms:modified xsi:type="dcterms:W3CDTF">2022-12-05T05:09:39Z</dcterms:modified>
</cp:coreProperties>
</file>